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7"/>
  </p:notesMasterIdLst>
  <p:sldIdLst>
    <p:sldId id="369" r:id="rId2"/>
    <p:sldId id="430" r:id="rId3"/>
    <p:sldId id="435" r:id="rId4"/>
    <p:sldId id="388" r:id="rId5"/>
    <p:sldId id="370" r:id="rId6"/>
    <p:sldId id="371" r:id="rId7"/>
    <p:sldId id="436" r:id="rId8"/>
    <p:sldId id="372" r:id="rId9"/>
    <p:sldId id="374" r:id="rId10"/>
    <p:sldId id="373" r:id="rId11"/>
    <p:sldId id="376" r:id="rId12"/>
    <p:sldId id="377" r:id="rId13"/>
    <p:sldId id="378" r:id="rId14"/>
    <p:sldId id="381" r:id="rId15"/>
    <p:sldId id="380" r:id="rId16"/>
    <p:sldId id="382" r:id="rId17"/>
    <p:sldId id="383" r:id="rId18"/>
    <p:sldId id="387" r:id="rId19"/>
    <p:sldId id="389" r:id="rId20"/>
    <p:sldId id="390" r:id="rId21"/>
    <p:sldId id="391" r:id="rId22"/>
    <p:sldId id="434" r:id="rId23"/>
    <p:sldId id="392" r:id="rId24"/>
    <p:sldId id="393" r:id="rId25"/>
    <p:sldId id="394" r:id="rId26"/>
    <p:sldId id="395" r:id="rId27"/>
    <p:sldId id="396" r:id="rId28"/>
    <p:sldId id="397" r:id="rId29"/>
    <p:sldId id="398" r:id="rId30"/>
    <p:sldId id="399" r:id="rId31"/>
    <p:sldId id="400" r:id="rId32"/>
    <p:sldId id="401" r:id="rId33"/>
    <p:sldId id="437" r:id="rId34"/>
    <p:sldId id="402" r:id="rId35"/>
    <p:sldId id="403" r:id="rId36"/>
    <p:sldId id="404" r:id="rId37"/>
    <p:sldId id="405" r:id="rId38"/>
    <p:sldId id="406" r:id="rId39"/>
    <p:sldId id="407" r:id="rId40"/>
    <p:sldId id="408" r:id="rId41"/>
    <p:sldId id="438" r:id="rId42"/>
    <p:sldId id="409" r:id="rId43"/>
    <p:sldId id="410" r:id="rId44"/>
    <p:sldId id="411" r:id="rId45"/>
    <p:sldId id="412" r:id="rId46"/>
    <p:sldId id="413" r:id="rId47"/>
    <p:sldId id="414" r:id="rId48"/>
    <p:sldId id="415" r:id="rId49"/>
    <p:sldId id="416" r:id="rId50"/>
    <p:sldId id="417" r:id="rId51"/>
    <p:sldId id="418" r:id="rId52"/>
    <p:sldId id="419" r:id="rId53"/>
    <p:sldId id="420" r:id="rId54"/>
    <p:sldId id="421" r:id="rId55"/>
    <p:sldId id="422" r:id="rId56"/>
    <p:sldId id="423" r:id="rId57"/>
    <p:sldId id="424" r:id="rId58"/>
    <p:sldId id="425" r:id="rId59"/>
    <p:sldId id="426" r:id="rId60"/>
    <p:sldId id="432" r:id="rId61"/>
    <p:sldId id="431" r:id="rId62"/>
    <p:sldId id="427" r:id="rId63"/>
    <p:sldId id="428" r:id="rId64"/>
    <p:sldId id="429" r:id="rId65"/>
    <p:sldId id="433" r:id="rId66"/>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688">
          <p15:clr>
            <a:srgbClr val="A4A3A4"/>
          </p15:clr>
        </p15:guide>
        <p15:guide id="2" pos="28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000"/>
    <a:srgbClr val="050000"/>
    <a:srgbClr val="040000"/>
    <a:srgbClr val="FFFF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2787"/>
    <p:restoredTop sz="90929"/>
  </p:normalViewPr>
  <p:slideViewPr>
    <p:cSldViewPr>
      <p:cViewPr varScale="1">
        <p:scale>
          <a:sx n="105" d="100"/>
          <a:sy n="105" d="100"/>
        </p:scale>
        <p:origin x="1416" y="96"/>
      </p:cViewPr>
      <p:guideLst>
        <p:guide orient="horz" pos="2688"/>
        <p:guide pos="283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03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vl1pPr>
          </a:lstStyle>
          <a:p>
            <a:endParaRPr lang="en-US"/>
          </a:p>
        </p:txBody>
      </p:sp>
      <p:sp>
        <p:nvSpPr>
          <p:cNvPr id="23555"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vl1pPr>
          </a:lstStyle>
          <a:p>
            <a:endParaRPr lang="en-US"/>
          </a:p>
        </p:txBody>
      </p:sp>
      <p:sp>
        <p:nvSpPr>
          <p:cNvPr id="2355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23557"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8"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vl1pPr>
          </a:lstStyle>
          <a:p>
            <a:endParaRPr lang="en-US"/>
          </a:p>
        </p:txBody>
      </p:sp>
      <p:sp>
        <p:nvSpPr>
          <p:cNvPr id="23559"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fld id="{6D55BA4D-D158-4216-A8E2-08ED83DC08A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2FA21B-FF1C-4FEB-91D6-A82ECBF2FDD0}" type="slidenum">
              <a:rPr lang="en-US"/>
              <a:pPr/>
              <a:t>5</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en-US"/>
              <a:t>Comes from Claude Shannon’s MS work.  Simplified way of looking at it:  just list the “terms” of AB (and complements) which result in function value of 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31F9B9-B4D8-4FB5-82B0-F773BDC5AA74}" type="slidenum">
              <a:rPr lang="en-US"/>
              <a:pPr/>
              <a:t>18</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we can derive an</a:t>
            </a:r>
            <a:r>
              <a:rPr lang="en-US" baseline="0" dirty="0" smtClean="0"/>
              <a:t> equation for a Boolean function from a truth table.   How </a:t>
            </a:r>
            <a:r>
              <a:rPr lang="en-US" baseline="0" smtClean="0"/>
              <a:t>about minimizing it?</a:t>
            </a:r>
            <a:endParaRPr lang="en-US"/>
          </a:p>
        </p:txBody>
      </p:sp>
      <p:sp>
        <p:nvSpPr>
          <p:cNvPr id="4" name="Slide Number Placeholder 3"/>
          <p:cNvSpPr>
            <a:spLocks noGrp="1"/>
          </p:cNvSpPr>
          <p:nvPr>
            <p:ph type="sldNum" sz="quarter" idx="10"/>
          </p:nvPr>
        </p:nvSpPr>
        <p:spPr/>
        <p:txBody>
          <a:bodyPr/>
          <a:lstStyle/>
          <a:p>
            <a:fld id="{6D55BA4D-D158-4216-A8E2-08ED83DC08A8}" type="slidenum">
              <a:rPr lang="en-US" smtClean="0"/>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6018FA62-C85D-42D1-BBC0-AD2630EB1C58}" type="slidenum">
              <a:rPr lang="en-US" smtClean="0"/>
              <a:pPr/>
              <a:t>30</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smtClean="0"/>
              <a:t>May be given function in truth table, compact minterm/maxterm, or partially reduced (equation) form…</a:t>
            </a:r>
          </a:p>
          <a:p>
            <a:pPr eaLnBrk="1" hangingPunct="1"/>
            <a:r>
              <a:rPr lang="en-US" smtClean="0"/>
              <a:t>We’ll look at 1</a:t>
            </a:r>
            <a:r>
              <a:rPr lang="en-US" baseline="30000" smtClean="0"/>
              <a:t>st</a:t>
            </a:r>
            <a:r>
              <a:rPr lang="en-US" smtClean="0"/>
              <a:t> two first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CA81552-C623-4CF1-8BB3-652FC13CFC9E}" type="slidenum">
              <a:rPr lang="en-US" smtClean="0"/>
              <a:pPr/>
              <a:t>36</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mtClean="0"/>
              <a:t>Need to explain.  Think of missing variables as input don’t cares (X) and look for row/col where fits (e.g. C = XXCX and we care only about squares where C is 1 regardless of other variables).   All variables present in term: single cell;  one variable missing:  1x2, two variables missing: 2x4, etc…</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F4C48681-8F17-42DB-88C6-2CFA7FE3EC2A}" type="slidenum">
              <a:rPr lang="en-US" smtClean="0"/>
              <a:pPr/>
              <a:t>37</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t>Need to explain.  Think of missing variables as input don’t cares (X) and look for row/col where fits (e.g. C = XXCX and we care only about squares where C is 1 regardless of other variables).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295588F8-D9FF-4019-8467-75EBA4A06DDA}" type="slidenum">
              <a:rPr lang="en-US" smtClean="0"/>
              <a:pPr/>
              <a:t>38</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mtClean="0"/>
              <a:t>Don’t usually go beyond 4 or 5 variables because there are good S/W packages to do this.</a:t>
            </a:r>
          </a:p>
          <a:p>
            <a:pPr eaLnBrk="1" hangingPunct="1"/>
            <a:r>
              <a:rPr lang="en-US" smtClean="0"/>
              <a:t>Split map into two (think of them as stacked).  Still maintain Gray code.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C5C5D653-AB45-423F-92C3-465B690DB6A2}" type="slidenum">
              <a:rPr lang="en-US" smtClean="0"/>
              <a:pPr/>
              <a:t>39</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mtClean="0"/>
              <a:t>Don’t usually go beyond 4 or 5 variables because there are good S/W packages to do this.</a:t>
            </a:r>
          </a:p>
          <a:p>
            <a:pPr eaLnBrk="1" hangingPunct="1"/>
            <a:r>
              <a:rPr lang="en-US" smtClean="0"/>
              <a:t>Split map into two (think of them as stacked).  Still maintain Gray code.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10DBB74A-56F9-484C-B217-5772D6F920AC}" type="slidenum">
              <a:rPr lang="en-US" smtClean="0"/>
              <a:pPr/>
              <a:t>42</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t>Smallest expressions </a:t>
            </a:r>
            <a:r>
              <a:rPr lang="en-US" smtClean="0">
                <a:sym typeface="Wingdings" pitchFamily="2" charset="2"/>
              </a:rPr>
              <a:t> largest cube sizes</a:t>
            </a: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35192508-FED0-4ED6-9060-B46075204638}" type="slidenum">
              <a:rPr lang="en-US" smtClean="0"/>
              <a:pPr/>
              <a:t>43</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t>Smallest expressions </a:t>
            </a:r>
            <a:r>
              <a:rPr lang="en-US" smtClean="0">
                <a:sym typeface="Wingdings" pitchFamily="2" charset="2"/>
              </a:rPr>
              <a:t> largest cube sizes</a:t>
            </a: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B2219D7-3D19-435F-9D5E-8CA650F288C2}" type="slidenum">
              <a:rPr lang="en-US" smtClean="0"/>
              <a:pPr/>
              <a:t>45</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smtClean="0"/>
              <a:t>Smallest expressions </a:t>
            </a:r>
            <a:r>
              <a:rPr lang="en-US" smtClean="0">
                <a:sym typeface="Wingdings" pitchFamily="2" charset="2"/>
              </a:rPr>
              <a:t> largest cube sizes</a:t>
            </a: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8C985F-2E6B-4B3B-9B51-C1E37F34F7D5}" type="slidenum">
              <a:rPr lang="en-US"/>
              <a:pPr/>
              <a:t>6</a:t>
            </a:fld>
            <a:endParaRPr 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r>
              <a:rPr lang="en-US"/>
              <a:t>Majority Function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A60E450D-CF96-4643-9A83-42060BBB0A8C}" type="slidenum">
              <a:rPr lang="en-US" smtClean="0"/>
              <a:pPr/>
              <a:t>46</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mtClean="0"/>
              <a:t>Smallest expressions </a:t>
            </a:r>
            <a:r>
              <a:rPr lang="en-US" smtClean="0">
                <a:sym typeface="Wingdings" pitchFamily="2" charset="2"/>
              </a:rPr>
              <a:t> largest cube sizes</a:t>
            </a: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ABA58A3-D283-450B-9A64-84EA2A4184B0}" type="slidenum">
              <a:rPr lang="en-US" smtClean="0"/>
              <a:pPr/>
              <a:t>53</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smtClean="0"/>
              <a:t>Smallest expressions </a:t>
            </a:r>
            <a:r>
              <a:rPr lang="en-US" smtClean="0">
                <a:sym typeface="Wingdings" pitchFamily="2" charset="2"/>
              </a:rPr>
              <a:t> largest cube sizes</a:t>
            </a: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C491FF73-A284-45A3-BF5E-0794AE879DF7}" type="slidenum">
              <a:rPr lang="en-US" smtClean="0"/>
              <a:pPr/>
              <a:t>56</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smtClean="0"/>
              <a:t>Smallest expressions </a:t>
            </a:r>
            <a:r>
              <a:rPr lang="en-US" smtClean="0">
                <a:sym typeface="Wingdings" pitchFamily="2" charset="2"/>
              </a:rPr>
              <a:t> largest cube sizes</a:t>
            </a: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9856233-80F2-4EC0-9F7A-38E43BBE8DE3}" type="slidenum">
              <a:rPr lang="en-US" smtClean="0"/>
              <a:pPr/>
              <a:t>57</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mtClean="0"/>
              <a:t>Smallest expressions </a:t>
            </a:r>
            <a:r>
              <a:rPr lang="en-US" smtClean="0">
                <a:sym typeface="Wingdings" pitchFamily="2" charset="2"/>
              </a:rPr>
              <a:t> largest cube sizes</a:t>
            </a: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A9DE13C-8D01-4FCA-B40B-56D1E1725459}" type="slidenum">
              <a:rPr lang="en-US" smtClean="0"/>
              <a:pPr/>
              <a:t>58</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mtClean="0"/>
              <a:t>Smallest expressions </a:t>
            </a:r>
            <a:r>
              <a:rPr lang="en-US" smtClean="0">
                <a:sym typeface="Wingdings" pitchFamily="2" charset="2"/>
              </a:rPr>
              <a:t> largest cube sizes</a:t>
            </a: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1EB25006-AAD5-42A9-B0B0-93F46FAFD89F}" type="slidenum">
              <a:rPr lang="en-US" smtClean="0"/>
              <a:pPr/>
              <a:t>59</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smtClean="0"/>
              <a:t>Smallest expressions </a:t>
            </a:r>
            <a:r>
              <a:rPr lang="en-US" smtClean="0">
                <a:sym typeface="Wingdings" pitchFamily="2" charset="2"/>
              </a:rPr>
              <a:t> largest cube sizes</a:t>
            </a: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C5C5D653-AB45-423F-92C3-465B690DB6A2}" type="slidenum">
              <a:rPr lang="en-US" smtClean="0"/>
              <a:pPr/>
              <a:t>60</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mtClean="0"/>
              <a:t>Don’t usually go beyond 4 or 5 variables because there are good S/W packages to do this.</a:t>
            </a:r>
          </a:p>
          <a:p>
            <a:pPr eaLnBrk="1" hangingPunct="1"/>
            <a:r>
              <a:rPr lang="en-US" smtClean="0"/>
              <a:t>Split map into two (think of them as stacked).  Still maintain Gray code.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8C985F-2E6B-4B3B-9B51-C1E37F34F7D5}" type="slidenum">
              <a:rPr lang="en-US"/>
              <a:pPr/>
              <a:t>7</a:t>
            </a:fld>
            <a:endParaRPr 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r>
              <a:rPr lang="en-US"/>
              <a:t>Majority Function</a:t>
            </a:r>
          </a:p>
        </p:txBody>
      </p:sp>
    </p:spTree>
    <p:extLst>
      <p:ext uri="{BB962C8B-B14F-4D97-AF65-F5344CB8AC3E}">
        <p14:creationId xmlns:p14="http://schemas.microsoft.com/office/powerpoint/2010/main" val="436781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BC43CC-AB08-4579-B52A-6DD13AC29095}" type="slidenum">
              <a:rPr lang="en-US"/>
              <a:pPr/>
              <a:t>8</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r>
              <a:rPr lang="en-US"/>
              <a:t>Comes from Claude Shannon’s MS work.  Simplified way of looking at it:  just list the “terms” of AB (and complements) which result in function value of 1.</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830CFD-33A4-47B7-A6F2-83FDEDCF89AE}" type="slidenum">
              <a:rPr lang="en-US"/>
              <a:pPr/>
              <a:t>11</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r>
              <a:rPr lang="en-US"/>
              <a:t>Comes from Claude Shannon’s MS work.  Simplified way of looking at it:  just list the “terms” of AB (and complements) which result in function value of 1.</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45E77C-ECCA-420B-A76E-336E68D1E6DA}" type="slidenum">
              <a:rPr lang="en-US"/>
              <a:pPr/>
              <a:t>12</a:t>
            </a:fld>
            <a:endParaRPr 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r>
              <a:rPr lang="en-US"/>
              <a:t>Majority Function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F1E40F-FD42-4B83-A4C2-860600F9AEE7}" type="slidenum">
              <a:rPr lang="en-US"/>
              <a:pPr/>
              <a:t>13</a:t>
            </a:fld>
            <a:endParaRPr 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r>
              <a:rPr lang="en-US"/>
              <a:t>Comes from Claude Shannon’s MS work.  Simplified way of looking at it:  just list the “terms” of AB (and complements) which result in function value of 1.</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ED1C6E-DD4A-43A2-9883-09B13D7E301E}" type="slidenum">
              <a:rPr lang="en-US"/>
              <a:pPr/>
              <a:t>14</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t>Majority Function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C8EC9B-4E06-493C-A1C7-9BEDEFDF8DA7}" type="slidenum">
              <a:rPr lang="en-US"/>
              <a:pPr/>
              <a:t>17</a:t>
            </a:fld>
            <a:endParaRPr lang="en-US"/>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2F162CD-6E99-4D82-B92B-24A305710A4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21865B4-07C1-4EE1-873D-5BD6F10F733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C1D2111-C86A-42E1-94B4-01AA08FC3DF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B88C10-B996-4B2B-B44B-BD456FCF84D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2DE94AF-0A46-4C62-BFD8-CD250773C89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EC765E-2B57-4D2E-A0C9-A61740D52A4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59BDA00-53D5-42A6-A728-ECFAC395B1E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DB33179-9A60-4909-90AA-2FB9A6457C1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3946F7A-511C-4648-B2F5-555E2F5549C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51D5527-D516-49F6-9946-1C330AB58E3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BEABEE3-23BF-419A-8E60-22FBA6688C5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4C02757-DC8C-4B3F-8010-90F18D27E0A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j-lt"/>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j-lt"/>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j-lt"/>
              </a:defRPr>
            </a:lvl1pPr>
          </a:lstStyle>
          <a:p>
            <a:fld id="{F34B1D1C-C61C-4FE2-8D91-C10CCC5A52B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wmf"/><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0" y="0"/>
            <a:ext cx="9144000" cy="1524000"/>
          </a:xfrm>
          <a:solidFill>
            <a:schemeClr val="accent1">
              <a:lumMod val="20000"/>
              <a:lumOff val="80000"/>
            </a:schemeClr>
          </a:solidFill>
        </p:spPr>
        <p:txBody>
          <a:bodyPr/>
          <a:lstStyle/>
          <a:p>
            <a:r>
              <a:rPr lang="en-US" dirty="0"/>
              <a:t>Lecture </a:t>
            </a:r>
            <a:r>
              <a:rPr lang="en-US" dirty="0" smtClean="0"/>
              <a:t>5</a:t>
            </a:r>
            <a:endParaRPr lang="en-US" dirty="0"/>
          </a:p>
        </p:txBody>
      </p:sp>
      <p:sp>
        <p:nvSpPr>
          <p:cNvPr id="171011" name="Rectangle 3"/>
          <p:cNvSpPr>
            <a:spLocks noGrp="1" noChangeArrowheads="1"/>
          </p:cNvSpPr>
          <p:nvPr>
            <p:ph type="body" idx="1"/>
          </p:nvPr>
        </p:nvSpPr>
        <p:spPr/>
        <p:txBody>
          <a:bodyPr/>
          <a:lstStyle/>
          <a:p>
            <a:r>
              <a:rPr lang="en-US" dirty="0" smtClean="0"/>
              <a:t>Topics</a:t>
            </a:r>
            <a:endParaRPr lang="en-US" dirty="0"/>
          </a:p>
          <a:p>
            <a:pPr lvl="1"/>
            <a:r>
              <a:rPr lang="en-US" dirty="0"/>
              <a:t>Canonical or Standard Forms of Functions</a:t>
            </a:r>
          </a:p>
          <a:p>
            <a:pPr lvl="2"/>
            <a:r>
              <a:rPr lang="en-US" dirty="0"/>
              <a:t>SOP (Sum of Products) form</a:t>
            </a:r>
          </a:p>
          <a:p>
            <a:pPr lvl="2"/>
            <a:r>
              <a:rPr lang="en-US" dirty="0"/>
              <a:t>POS (Product of Sums) form</a:t>
            </a:r>
          </a:p>
          <a:p>
            <a:pPr lvl="2"/>
            <a:r>
              <a:rPr lang="en-US" dirty="0"/>
              <a:t>Relationship Between </a:t>
            </a:r>
            <a:r>
              <a:rPr lang="en-US" dirty="0" err="1"/>
              <a:t>MinTerms</a:t>
            </a:r>
            <a:r>
              <a:rPr lang="en-US" dirty="0"/>
              <a:t> and </a:t>
            </a:r>
            <a:r>
              <a:rPr lang="en-US" dirty="0" err="1"/>
              <a:t>MaxTerms</a:t>
            </a:r>
            <a:endParaRPr lang="en-US" dirty="0"/>
          </a:p>
          <a:p>
            <a:pPr lvl="2"/>
            <a:r>
              <a:rPr lang="en-US" dirty="0"/>
              <a:t>Converting Between Compact Forms of </a:t>
            </a:r>
            <a:r>
              <a:rPr lang="en-US" dirty="0" smtClean="0"/>
              <a:t>Functions</a:t>
            </a:r>
          </a:p>
          <a:p>
            <a:pPr lvl="1"/>
            <a:r>
              <a:rPr lang="en-US" dirty="0" smtClean="0"/>
              <a:t>Minimizing (Reducing) Functions</a:t>
            </a:r>
          </a:p>
          <a:p>
            <a:pPr lvl="2"/>
            <a:r>
              <a:rPr lang="en-US" dirty="0" err="1" smtClean="0"/>
              <a:t>Karnaugh</a:t>
            </a:r>
            <a:r>
              <a:rPr lang="en-US" dirty="0" smtClean="0"/>
              <a:t> Maps (K-maps)</a:t>
            </a:r>
          </a:p>
          <a:p>
            <a:pPr lvl="2"/>
            <a:r>
              <a:rPr lang="en-US" dirty="0" smtClean="0"/>
              <a:t>Product term sharing</a:t>
            </a:r>
            <a:endParaRPr lang="en-US" dirty="0"/>
          </a:p>
          <a:p>
            <a:pPr lvl="2"/>
            <a:endParaRPr lang="en-US" dirty="0"/>
          </a:p>
        </p:txBody>
      </p:sp>
      <p:sp>
        <p:nvSpPr>
          <p:cNvPr id="6" name="Slide Number Placeholder 5"/>
          <p:cNvSpPr>
            <a:spLocks noGrp="1"/>
          </p:cNvSpPr>
          <p:nvPr>
            <p:ph type="sldNum" sz="quarter" idx="12"/>
          </p:nvPr>
        </p:nvSpPr>
        <p:spPr/>
        <p:txBody>
          <a:bodyPr/>
          <a:lstStyle/>
          <a:p>
            <a:fld id="{92DE94AF-0A46-4C62-BFD8-CD250773C895}"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228600" y="304800"/>
            <a:ext cx="8610600" cy="1143000"/>
          </a:xfrm>
        </p:spPr>
        <p:txBody>
          <a:bodyPr/>
          <a:lstStyle/>
          <a:p>
            <a:r>
              <a:rPr lang="en-US"/>
              <a:t>Generalized Compact Minterm Form</a:t>
            </a:r>
          </a:p>
        </p:txBody>
      </p:sp>
      <p:sp>
        <p:nvSpPr>
          <p:cNvPr id="178179" name="Rectangle 3"/>
          <p:cNvSpPr>
            <a:spLocks noChangeArrowheads="1"/>
          </p:cNvSpPr>
          <p:nvPr/>
        </p:nvSpPr>
        <p:spPr bwMode="auto">
          <a:xfrm>
            <a:off x="258763" y="2133600"/>
            <a:ext cx="8885237" cy="579438"/>
          </a:xfrm>
          <a:prstGeom prst="rect">
            <a:avLst/>
          </a:prstGeom>
          <a:noFill/>
          <a:ln w="9525">
            <a:noFill/>
            <a:miter lim="800000"/>
            <a:headEnd/>
            <a:tailEnd/>
          </a:ln>
          <a:effectLst/>
        </p:spPr>
        <p:txBody>
          <a:bodyPr wrap="none">
            <a:spAutoFit/>
          </a:bodyPr>
          <a:lstStyle/>
          <a:p>
            <a:pPr algn="ctr"/>
            <a:r>
              <a:rPr lang="en-US" sz="3200"/>
              <a:t>F(X</a:t>
            </a:r>
            <a:r>
              <a:rPr lang="en-US" sz="3200" baseline="-25000"/>
              <a:t>1</a:t>
            </a:r>
            <a:r>
              <a:rPr lang="en-US" sz="3200"/>
              <a:t>, X</a:t>
            </a:r>
            <a:r>
              <a:rPr lang="en-US" sz="3200" baseline="-25000"/>
              <a:t>2</a:t>
            </a:r>
            <a:r>
              <a:rPr lang="en-US" sz="3200"/>
              <a:t>,… X</a:t>
            </a:r>
            <a:r>
              <a:rPr lang="en-US" sz="3200" baseline="-25000"/>
              <a:t>n</a:t>
            </a:r>
            <a:r>
              <a:rPr lang="en-US" sz="3200"/>
              <a:t>) = </a:t>
            </a:r>
            <a:r>
              <a:rPr lang="en-US" sz="3200">
                <a:latin typeface="Symbol" pitchFamily="18" charset="2"/>
              </a:rPr>
              <a:t>S </a:t>
            </a:r>
            <a:r>
              <a:rPr lang="en-US" sz="3200"/>
              <a:t>(minterms for 1s of the function)</a:t>
            </a:r>
          </a:p>
        </p:txBody>
      </p:sp>
      <p:sp>
        <p:nvSpPr>
          <p:cNvPr id="178180" name="Rectangle 4"/>
          <p:cNvSpPr>
            <a:spLocks noChangeArrowheads="1"/>
          </p:cNvSpPr>
          <p:nvPr/>
        </p:nvSpPr>
        <p:spPr bwMode="auto">
          <a:xfrm>
            <a:off x="258763" y="3124200"/>
            <a:ext cx="8885237" cy="579438"/>
          </a:xfrm>
          <a:prstGeom prst="rect">
            <a:avLst/>
          </a:prstGeom>
          <a:noFill/>
          <a:ln w="9525">
            <a:noFill/>
            <a:miter lim="800000"/>
            <a:headEnd/>
            <a:tailEnd/>
          </a:ln>
          <a:effectLst/>
        </p:spPr>
        <p:txBody>
          <a:bodyPr wrap="none">
            <a:spAutoFit/>
          </a:bodyPr>
          <a:lstStyle/>
          <a:p>
            <a:pPr algn="ctr"/>
            <a:r>
              <a:rPr lang="en-US" sz="3200"/>
              <a:t>F(X</a:t>
            </a:r>
            <a:r>
              <a:rPr lang="en-US" sz="3200" baseline="-25000"/>
              <a:t>1</a:t>
            </a:r>
            <a:r>
              <a:rPr lang="en-US" sz="3200"/>
              <a:t>, X</a:t>
            </a:r>
            <a:r>
              <a:rPr lang="en-US" sz="3200" baseline="-25000"/>
              <a:t>2</a:t>
            </a:r>
            <a:r>
              <a:rPr lang="en-US" sz="3200"/>
              <a:t>,… X</a:t>
            </a:r>
            <a:r>
              <a:rPr lang="en-US" sz="3200" baseline="-25000"/>
              <a:t>n</a:t>
            </a:r>
            <a:r>
              <a:rPr lang="en-US" sz="3200"/>
              <a:t>) = </a:t>
            </a:r>
            <a:r>
              <a:rPr lang="en-US" sz="3200">
                <a:latin typeface="Symbol" pitchFamily="18" charset="2"/>
              </a:rPr>
              <a:t>S </a:t>
            </a:r>
            <a:r>
              <a:rPr lang="en-US" sz="3200"/>
              <a:t>(minterms for 0s of the function)</a:t>
            </a:r>
          </a:p>
        </p:txBody>
      </p:sp>
      <p:sp>
        <p:nvSpPr>
          <p:cNvPr id="178181" name="Line 5"/>
          <p:cNvSpPr>
            <a:spLocks noChangeShapeType="1"/>
          </p:cNvSpPr>
          <p:nvPr/>
        </p:nvSpPr>
        <p:spPr bwMode="auto">
          <a:xfrm>
            <a:off x="304800" y="3200400"/>
            <a:ext cx="304800" cy="0"/>
          </a:xfrm>
          <a:prstGeom prst="line">
            <a:avLst/>
          </a:prstGeom>
          <a:noFill/>
          <a:ln w="28575">
            <a:solidFill>
              <a:schemeClr val="tx1"/>
            </a:solidFill>
            <a:round/>
            <a:headEnd/>
            <a:tailEnd/>
          </a:ln>
          <a:effectLst/>
        </p:spPr>
        <p:txBody>
          <a:bodyPr/>
          <a:lstStyle/>
          <a:p>
            <a:endParaRPr lang="en-US"/>
          </a:p>
        </p:txBody>
      </p:sp>
      <p:sp>
        <p:nvSpPr>
          <p:cNvPr id="8" name="Slide Number Placeholder 7"/>
          <p:cNvSpPr>
            <a:spLocks noGrp="1"/>
          </p:cNvSpPr>
          <p:nvPr>
            <p:ph type="sldNum" sz="quarter" idx="12"/>
          </p:nvPr>
        </p:nvSpPr>
        <p:spPr/>
        <p:txBody>
          <a:bodyPr/>
          <a:lstStyle/>
          <a:p>
            <a:fld id="{E3946F7A-511C-4648-B2F5-555E2F5549C0}"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25" name="Text Box 29"/>
          <p:cNvSpPr txBox="1">
            <a:spLocks noChangeArrowheads="1"/>
          </p:cNvSpPr>
          <p:nvPr/>
        </p:nvSpPr>
        <p:spPr bwMode="auto">
          <a:xfrm>
            <a:off x="176213" y="1066800"/>
            <a:ext cx="8967787" cy="3935413"/>
          </a:xfrm>
          <a:prstGeom prst="rect">
            <a:avLst/>
          </a:prstGeom>
          <a:noFill/>
          <a:ln w="9525">
            <a:noFill/>
            <a:miter lim="800000"/>
            <a:headEnd/>
            <a:tailEnd/>
          </a:ln>
          <a:effectLst/>
        </p:spPr>
        <p:txBody>
          <a:bodyPr>
            <a:spAutoFit/>
          </a:bodyPr>
          <a:lstStyle/>
          <a:p>
            <a:r>
              <a:rPr lang="en-US" sz="2800" dirty="0"/>
              <a:t>F(A,B) = (F(0,0) </a:t>
            </a:r>
            <a:r>
              <a:rPr lang="en-US" sz="2800" dirty="0">
                <a:latin typeface="Symbol" pitchFamily="18" charset="2"/>
              </a:rPr>
              <a:t>+ </a:t>
            </a:r>
            <a:r>
              <a:rPr lang="en-US" sz="2800" dirty="0"/>
              <a:t>A </a:t>
            </a:r>
            <a:r>
              <a:rPr lang="en-US" sz="2800" dirty="0">
                <a:latin typeface="Symbol" pitchFamily="18" charset="2"/>
              </a:rPr>
              <a:t>+ </a:t>
            </a:r>
            <a:r>
              <a:rPr lang="en-US" sz="2800" dirty="0"/>
              <a:t>B) </a:t>
            </a:r>
            <a:r>
              <a:rPr lang="en-US" sz="2800" dirty="0">
                <a:latin typeface="Symbol" pitchFamily="18" charset="2"/>
              </a:rPr>
              <a:t>× (</a:t>
            </a:r>
            <a:r>
              <a:rPr lang="en-US" sz="2800" dirty="0"/>
              <a:t>F(0,1) </a:t>
            </a:r>
            <a:r>
              <a:rPr lang="en-US" sz="2800" dirty="0">
                <a:latin typeface="Symbol" pitchFamily="18" charset="2"/>
              </a:rPr>
              <a:t>+ </a:t>
            </a:r>
            <a:r>
              <a:rPr lang="en-US" sz="2800" dirty="0"/>
              <a:t>A </a:t>
            </a:r>
            <a:r>
              <a:rPr lang="en-US" sz="2800" dirty="0">
                <a:latin typeface="Symbol" pitchFamily="18" charset="2"/>
              </a:rPr>
              <a:t>+ </a:t>
            </a:r>
            <a:r>
              <a:rPr lang="en-US" sz="2800" dirty="0"/>
              <a:t>B) </a:t>
            </a:r>
            <a:br>
              <a:rPr lang="en-US" sz="2800" dirty="0"/>
            </a:br>
            <a:r>
              <a:rPr lang="en-US" sz="2800" dirty="0"/>
              <a:t>                   </a:t>
            </a:r>
            <a:r>
              <a:rPr lang="en-US" sz="2800" dirty="0">
                <a:latin typeface="Symbol" pitchFamily="18" charset="2"/>
              </a:rPr>
              <a:t>×</a:t>
            </a:r>
            <a:r>
              <a:rPr lang="en-US" sz="2800" dirty="0"/>
              <a:t> (F(1,0) </a:t>
            </a:r>
            <a:r>
              <a:rPr lang="en-US" sz="2800" dirty="0">
                <a:latin typeface="Symbol" pitchFamily="18" charset="2"/>
              </a:rPr>
              <a:t>+ </a:t>
            </a:r>
            <a:r>
              <a:rPr lang="en-US" sz="2800" dirty="0"/>
              <a:t>A </a:t>
            </a:r>
            <a:r>
              <a:rPr lang="en-US" sz="2800" dirty="0">
                <a:latin typeface="Symbol" pitchFamily="18" charset="2"/>
              </a:rPr>
              <a:t>+ </a:t>
            </a:r>
            <a:r>
              <a:rPr lang="en-US" sz="2800" dirty="0"/>
              <a:t>B) </a:t>
            </a:r>
            <a:r>
              <a:rPr lang="en-US" sz="2800" dirty="0">
                <a:latin typeface="Symbol" pitchFamily="18" charset="2"/>
              </a:rPr>
              <a:t>×</a:t>
            </a:r>
            <a:r>
              <a:rPr lang="en-US" sz="2800" dirty="0"/>
              <a:t> (F(1,1) </a:t>
            </a:r>
            <a:r>
              <a:rPr lang="en-US" sz="2800" dirty="0">
                <a:latin typeface="Symbol" pitchFamily="18" charset="2"/>
              </a:rPr>
              <a:t>+ </a:t>
            </a:r>
            <a:r>
              <a:rPr lang="en-US" sz="2800" dirty="0"/>
              <a:t>A </a:t>
            </a:r>
            <a:r>
              <a:rPr lang="en-US" sz="2800" dirty="0">
                <a:latin typeface="Symbol" pitchFamily="18" charset="2"/>
              </a:rPr>
              <a:t>+ </a:t>
            </a:r>
            <a:r>
              <a:rPr lang="en-US" sz="2800" dirty="0"/>
              <a:t>B)</a:t>
            </a:r>
          </a:p>
          <a:p>
            <a:r>
              <a:rPr lang="en-US" sz="2800" dirty="0"/>
              <a:t>             = (0</a:t>
            </a:r>
            <a:r>
              <a:rPr lang="en-US" sz="2800" dirty="0">
                <a:latin typeface="Symbol" pitchFamily="18" charset="2"/>
              </a:rPr>
              <a:t> + </a:t>
            </a:r>
            <a:r>
              <a:rPr lang="en-US" sz="2800" dirty="0"/>
              <a:t>A</a:t>
            </a:r>
            <a:r>
              <a:rPr lang="en-US" sz="2800" dirty="0">
                <a:latin typeface="Symbol" pitchFamily="18" charset="2"/>
              </a:rPr>
              <a:t> + </a:t>
            </a:r>
            <a:r>
              <a:rPr lang="en-US" sz="2800" dirty="0"/>
              <a:t>B) </a:t>
            </a:r>
            <a:r>
              <a:rPr lang="en-US" sz="2800" dirty="0">
                <a:latin typeface="Symbol" pitchFamily="18" charset="2"/>
              </a:rPr>
              <a:t>×</a:t>
            </a:r>
            <a:r>
              <a:rPr lang="en-US" sz="2800" dirty="0"/>
              <a:t> (0 + A</a:t>
            </a:r>
            <a:r>
              <a:rPr lang="en-US" sz="2800" dirty="0">
                <a:latin typeface="Symbol" pitchFamily="18" charset="2"/>
              </a:rPr>
              <a:t> + </a:t>
            </a:r>
            <a:r>
              <a:rPr lang="en-US" sz="2800" dirty="0"/>
              <a:t>B) </a:t>
            </a:r>
            <a:r>
              <a:rPr lang="en-US" sz="2800" dirty="0">
                <a:latin typeface="Symbol" pitchFamily="18" charset="2"/>
              </a:rPr>
              <a:t>×</a:t>
            </a:r>
            <a:r>
              <a:rPr lang="en-US" sz="2800" dirty="0"/>
              <a:t> (0</a:t>
            </a:r>
            <a:r>
              <a:rPr lang="en-US" sz="2800" dirty="0">
                <a:latin typeface="Symbol" pitchFamily="18" charset="2"/>
              </a:rPr>
              <a:t> + </a:t>
            </a:r>
            <a:r>
              <a:rPr lang="en-US" sz="2800" dirty="0"/>
              <a:t>A</a:t>
            </a:r>
            <a:r>
              <a:rPr lang="en-US" sz="2800" dirty="0">
                <a:latin typeface="Symbol" pitchFamily="18" charset="2"/>
              </a:rPr>
              <a:t> + </a:t>
            </a:r>
            <a:r>
              <a:rPr lang="en-US" sz="2800" dirty="0"/>
              <a:t>B) </a:t>
            </a:r>
            <a:r>
              <a:rPr lang="en-US" sz="2800" dirty="0">
                <a:latin typeface="Symbol" pitchFamily="18" charset="2"/>
              </a:rPr>
              <a:t>×</a:t>
            </a:r>
            <a:r>
              <a:rPr lang="en-US" sz="2800" dirty="0"/>
              <a:t> (1</a:t>
            </a:r>
            <a:r>
              <a:rPr lang="en-US" sz="2800" dirty="0">
                <a:latin typeface="Symbol" pitchFamily="18" charset="2"/>
              </a:rPr>
              <a:t> + </a:t>
            </a:r>
            <a:r>
              <a:rPr lang="en-US" sz="2800" dirty="0"/>
              <a:t>A</a:t>
            </a:r>
            <a:r>
              <a:rPr lang="en-US" sz="2800" dirty="0">
                <a:latin typeface="Symbol" pitchFamily="18" charset="2"/>
              </a:rPr>
              <a:t> +</a:t>
            </a:r>
            <a:r>
              <a:rPr lang="en-US" sz="2800" dirty="0"/>
              <a:t>B)</a:t>
            </a:r>
          </a:p>
          <a:p>
            <a:r>
              <a:rPr lang="en-US" sz="2800" dirty="0"/>
              <a:t>             = (A</a:t>
            </a:r>
            <a:r>
              <a:rPr lang="en-US" sz="2800" dirty="0">
                <a:latin typeface="Symbol" pitchFamily="18" charset="2"/>
              </a:rPr>
              <a:t>+</a:t>
            </a:r>
            <a:r>
              <a:rPr lang="en-US" sz="2800" dirty="0"/>
              <a:t>B) </a:t>
            </a:r>
            <a:r>
              <a:rPr lang="en-US" sz="2800" dirty="0">
                <a:latin typeface="Symbol" pitchFamily="18" charset="2"/>
              </a:rPr>
              <a:t>×</a:t>
            </a:r>
            <a:r>
              <a:rPr lang="en-US" sz="2800" dirty="0"/>
              <a:t> (A</a:t>
            </a:r>
            <a:r>
              <a:rPr lang="en-US" sz="2800" dirty="0">
                <a:latin typeface="Symbol" pitchFamily="18" charset="2"/>
              </a:rPr>
              <a:t>+</a:t>
            </a:r>
            <a:r>
              <a:rPr lang="en-US" sz="2800" dirty="0"/>
              <a:t>B) </a:t>
            </a:r>
            <a:r>
              <a:rPr lang="en-US" sz="2800" dirty="0">
                <a:latin typeface="Symbol" pitchFamily="18" charset="2"/>
              </a:rPr>
              <a:t>×</a:t>
            </a:r>
            <a:r>
              <a:rPr lang="en-US" sz="2800" dirty="0"/>
              <a:t> (A</a:t>
            </a:r>
            <a:r>
              <a:rPr lang="en-US" sz="2800" dirty="0">
                <a:latin typeface="Symbol" pitchFamily="18" charset="2"/>
              </a:rPr>
              <a:t>+</a:t>
            </a:r>
            <a:r>
              <a:rPr lang="en-US" sz="2800" dirty="0"/>
              <a:t>B) </a:t>
            </a:r>
            <a:r>
              <a:rPr lang="en-US" sz="2800" dirty="0">
                <a:latin typeface="Symbol" pitchFamily="18" charset="2"/>
              </a:rPr>
              <a:t>×</a:t>
            </a:r>
            <a:r>
              <a:rPr lang="en-US" sz="2800" dirty="0"/>
              <a:t> (1)</a:t>
            </a:r>
          </a:p>
          <a:p>
            <a:r>
              <a:rPr lang="en-US" sz="2800" dirty="0"/>
              <a:t>	   = (A</a:t>
            </a:r>
            <a:r>
              <a:rPr lang="en-US" sz="2800" dirty="0">
                <a:latin typeface="Symbol" pitchFamily="18" charset="2"/>
              </a:rPr>
              <a:t>+</a:t>
            </a:r>
            <a:r>
              <a:rPr lang="en-US" sz="2800" dirty="0"/>
              <a:t>B) </a:t>
            </a:r>
            <a:r>
              <a:rPr lang="en-US" sz="2800" dirty="0">
                <a:latin typeface="Symbol" pitchFamily="18" charset="2"/>
              </a:rPr>
              <a:t>×</a:t>
            </a:r>
            <a:r>
              <a:rPr lang="en-US" sz="2800" dirty="0"/>
              <a:t> (A</a:t>
            </a:r>
            <a:r>
              <a:rPr lang="en-US" sz="2800" dirty="0">
                <a:latin typeface="Symbol" pitchFamily="18" charset="2"/>
              </a:rPr>
              <a:t>+</a:t>
            </a:r>
            <a:r>
              <a:rPr lang="en-US" sz="2800" dirty="0"/>
              <a:t>B) </a:t>
            </a:r>
            <a:r>
              <a:rPr lang="en-US" sz="2800" dirty="0">
                <a:latin typeface="Symbol" pitchFamily="18" charset="2"/>
              </a:rPr>
              <a:t>×</a:t>
            </a:r>
            <a:r>
              <a:rPr lang="en-US" sz="2800" dirty="0"/>
              <a:t> (A</a:t>
            </a:r>
            <a:r>
              <a:rPr lang="en-US" sz="2800" dirty="0">
                <a:latin typeface="Symbol" pitchFamily="18" charset="2"/>
              </a:rPr>
              <a:t>+</a:t>
            </a:r>
            <a:r>
              <a:rPr lang="en-US" sz="2800" dirty="0"/>
              <a:t>B) </a:t>
            </a:r>
          </a:p>
          <a:p>
            <a:endParaRPr lang="en-US" sz="2800" dirty="0"/>
          </a:p>
          <a:p>
            <a:endParaRPr lang="en-US" sz="2800" dirty="0"/>
          </a:p>
          <a:p>
            <a:endParaRPr lang="en-US" sz="2800" dirty="0"/>
          </a:p>
          <a:p>
            <a:endParaRPr lang="en-US" sz="2800" dirty="0"/>
          </a:p>
        </p:txBody>
      </p:sp>
      <p:sp>
        <p:nvSpPr>
          <p:cNvPr id="183298" name="Rectangle 2"/>
          <p:cNvSpPr>
            <a:spLocks noGrp="1" noChangeArrowheads="1"/>
          </p:cNvSpPr>
          <p:nvPr>
            <p:ph type="title"/>
          </p:nvPr>
        </p:nvSpPr>
        <p:spPr>
          <a:xfrm>
            <a:off x="0" y="0"/>
            <a:ext cx="9144000" cy="996950"/>
          </a:xfrm>
          <a:solidFill>
            <a:srgbClr val="FFFF00"/>
          </a:solidFill>
        </p:spPr>
        <p:txBody>
          <a:bodyPr/>
          <a:lstStyle/>
          <a:p>
            <a:r>
              <a:rPr lang="en-US" b="1" dirty="0">
                <a:solidFill>
                  <a:srgbClr val="FF0000"/>
                </a:solidFill>
                <a:effectLst>
                  <a:outerShdw blurRad="38100" dist="38100" dir="2700000" algn="tl">
                    <a:srgbClr val="000000">
                      <a:alpha val="43137"/>
                    </a:srgbClr>
                  </a:outerShdw>
                </a:effectLst>
              </a:rPr>
              <a:t>Obtaining </a:t>
            </a:r>
            <a:r>
              <a:rPr lang="en-US" b="1" dirty="0">
                <a:solidFill>
                  <a:schemeClr val="tx1"/>
                </a:solidFill>
                <a:effectLst>
                  <a:outerShdw blurRad="38100" dist="38100" dir="2700000" algn="tl">
                    <a:srgbClr val="000000">
                      <a:alpha val="43137"/>
                    </a:srgbClr>
                  </a:outerShdw>
                </a:effectLst>
              </a:rPr>
              <a:t>POS</a:t>
            </a:r>
            <a:r>
              <a:rPr lang="en-US" b="1" dirty="0">
                <a:solidFill>
                  <a:srgbClr val="FF0000"/>
                </a:solidFill>
                <a:effectLst>
                  <a:outerShdw blurRad="38100" dist="38100" dir="2700000" algn="tl">
                    <a:srgbClr val="000000">
                      <a:alpha val="43137"/>
                    </a:srgbClr>
                  </a:outerShdw>
                </a:effectLst>
              </a:rPr>
              <a:t> Forms of Functions</a:t>
            </a:r>
          </a:p>
        </p:txBody>
      </p:sp>
      <p:sp>
        <p:nvSpPr>
          <p:cNvPr id="183299" name="Text Box 3"/>
          <p:cNvSpPr txBox="1">
            <a:spLocks noChangeArrowheads="1"/>
          </p:cNvSpPr>
          <p:nvPr/>
        </p:nvSpPr>
        <p:spPr bwMode="auto">
          <a:xfrm>
            <a:off x="6477000" y="2743200"/>
            <a:ext cx="2163763" cy="457200"/>
          </a:xfrm>
          <a:prstGeom prst="rect">
            <a:avLst/>
          </a:prstGeom>
          <a:noFill/>
          <a:ln w="9525">
            <a:noFill/>
            <a:miter lim="800000"/>
            <a:headEnd/>
            <a:tailEnd/>
          </a:ln>
          <a:effectLst/>
        </p:spPr>
        <p:txBody>
          <a:bodyPr wrap="none">
            <a:spAutoFit/>
          </a:bodyPr>
          <a:lstStyle/>
          <a:p>
            <a:pPr algn="ctr"/>
            <a:r>
              <a:rPr lang="en-US" dirty="0">
                <a:solidFill>
                  <a:schemeClr val="accent2"/>
                </a:solidFill>
              </a:rPr>
              <a:t>AND truth table</a:t>
            </a:r>
          </a:p>
        </p:txBody>
      </p:sp>
      <p:sp>
        <p:nvSpPr>
          <p:cNvPr id="183300" name="Text Box 4"/>
          <p:cNvSpPr txBox="1">
            <a:spLocks noChangeArrowheads="1"/>
          </p:cNvSpPr>
          <p:nvPr/>
        </p:nvSpPr>
        <p:spPr bwMode="auto">
          <a:xfrm>
            <a:off x="5943600" y="3352800"/>
            <a:ext cx="3733800" cy="2647950"/>
          </a:xfrm>
          <a:prstGeom prst="rect">
            <a:avLst/>
          </a:prstGeom>
          <a:noFill/>
          <a:ln w="9525">
            <a:noFill/>
            <a:miter lim="800000"/>
            <a:headEnd/>
            <a:tailEnd/>
          </a:ln>
          <a:effectLst/>
        </p:spPr>
        <p:txBody>
          <a:bodyPr>
            <a:spAutoFit/>
          </a:bodyPr>
          <a:lstStyle/>
          <a:p>
            <a:pPr marL="457200" indent="-457200">
              <a:spcBef>
                <a:spcPct val="50000"/>
              </a:spcBef>
            </a:pPr>
            <a:r>
              <a:rPr lang="en-US"/>
              <a:t>A     B       F(A,B) </a:t>
            </a:r>
          </a:p>
          <a:p>
            <a:pPr marL="457200" indent="-457200">
              <a:spcBef>
                <a:spcPct val="50000"/>
              </a:spcBef>
            </a:pPr>
            <a:r>
              <a:rPr lang="en-US"/>
              <a:t>0       0      0  = F(0,0)</a:t>
            </a:r>
          </a:p>
          <a:p>
            <a:pPr marL="457200" indent="-457200">
              <a:spcBef>
                <a:spcPct val="50000"/>
              </a:spcBef>
            </a:pPr>
            <a:r>
              <a:rPr lang="en-US"/>
              <a:t>0       1      0  = F(0,1)</a:t>
            </a:r>
          </a:p>
          <a:p>
            <a:pPr marL="457200" indent="-457200">
              <a:spcBef>
                <a:spcPct val="50000"/>
              </a:spcBef>
            </a:pPr>
            <a:r>
              <a:rPr lang="en-US"/>
              <a:t>1       0      0  = F(1,0)</a:t>
            </a:r>
          </a:p>
          <a:p>
            <a:pPr marL="457200" indent="-457200">
              <a:spcBef>
                <a:spcPct val="50000"/>
              </a:spcBef>
            </a:pPr>
            <a:r>
              <a:rPr lang="en-US"/>
              <a:t>1       1      1  = F(1,1)</a:t>
            </a:r>
          </a:p>
        </p:txBody>
      </p:sp>
      <p:sp>
        <p:nvSpPr>
          <p:cNvPr id="183301" name="Line 5"/>
          <p:cNvSpPr>
            <a:spLocks noChangeShapeType="1"/>
          </p:cNvSpPr>
          <p:nvPr/>
        </p:nvSpPr>
        <p:spPr bwMode="auto">
          <a:xfrm>
            <a:off x="7162800" y="3429000"/>
            <a:ext cx="0" cy="2667000"/>
          </a:xfrm>
          <a:prstGeom prst="line">
            <a:avLst/>
          </a:prstGeom>
          <a:noFill/>
          <a:ln w="38100">
            <a:solidFill>
              <a:schemeClr val="accent2"/>
            </a:solidFill>
            <a:round/>
            <a:headEnd/>
            <a:tailEnd/>
          </a:ln>
          <a:effectLst/>
        </p:spPr>
        <p:txBody>
          <a:bodyPr/>
          <a:lstStyle/>
          <a:p>
            <a:endParaRPr lang="en-US"/>
          </a:p>
        </p:txBody>
      </p:sp>
      <p:sp>
        <p:nvSpPr>
          <p:cNvPr id="183302" name="Line 6"/>
          <p:cNvSpPr>
            <a:spLocks noChangeShapeType="1"/>
          </p:cNvSpPr>
          <p:nvPr/>
        </p:nvSpPr>
        <p:spPr bwMode="auto">
          <a:xfrm>
            <a:off x="5867400" y="3962400"/>
            <a:ext cx="3048000" cy="0"/>
          </a:xfrm>
          <a:prstGeom prst="line">
            <a:avLst/>
          </a:prstGeom>
          <a:noFill/>
          <a:ln w="38100">
            <a:solidFill>
              <a:schemeClr val="accent2"/>
            </a:solidFill>
            <a:round/>
            <a:headEnd/>
            <a:tailEnd/>
          </a:ln>
          <a:effectLst/>
        </p:spPr>
        <p:txBody>
          <a:bodyPr/>
          <a:lstStyle/>
          <a:p>
            <a:endParaRPr lang="en-US"/>
          </a:p>
        </p:txBody>
      </p:sp>
      <p:sp>
        <p:nvSpPr>
          <p:cNvPr id="183304" name="Line 8"/>
          <p:cNvSpPr>
            <a:spLocks noChangeShapeType="1"/>
          </p:cNvSpPr>
          <p:nvPr/>
        </p:nvSpPr>
        <p:spPr bwMode="auto">
          <a:xfrm>
            <a:off x="3538538" y="1595438"/>
            <a:ext cx="228600" cy="0"/>
          </a:xfrm>
          <a:prstGeom prst="line">
            <a:avLst/>
          </a:prstGeom>
          <a:noFill/>
          <a:ln w="28575">
            <a:solidFill>
              <a:schemeClr val="tx1"/>
            </a:solidFill>
            <a:round/>
            <a:headEnd/>
            <a:tailEnd/>
          </a:ln>
          <a:effectLst/>
        </p:spPr>
        <p:txBody>
          <a:bodyPr/>
          <a:lstStyle/>
          <a:p>
            <a:endParaRPr lang="en-US"/>
          </a:p>
        </p:txBody>
      </p:sp>
      <p:sp>
        <p:nvSpPr>
          <p:cNvPr id="183305" name="Line 9"/>
          <p:cNvSpPr>
            <a:spLocks noChangeShapeType="1"/>
          </p:cNvSpPr>
          <p:nvPr/>
        </p:nvSpPr>
        <p:spPr bwMode="auto">
          <a:xfrm>
            <a:off x="6129338" y="1595438"/>
            <a:ext cx="228600" cy="0"/>
          </a:xfrm>
          <a:prstGeom prst="line">
            <a:avLst/>
          </a:prstGeom>
          <a:noFill/>
          <a:ln w="28575">
            <a:solidFill>
              <a:schemeClr val="tx1"/>
            </a:solidFill>
            <a:round/>
            <a:headEnd/>
            <a:tailEnd/>
          </a:ln>
          <a:effectLst/>
        </p:spPr>
        <p:txBody>
          <a:bodyPr/>
          <a:lstStyle/>
          <a:p>
            <a:endParaRPr lang="en-US"/>
          </a:p>
        </p:txBody>
      </p:sp>
      <p:sp>
        <p:nvSpPr>
          <p:cNvPr id="183306" name="Line 10"/>
          <p:cNvSpPr>
            <a:spLocks noChangeShapeType="1"/>
          </p:cNvSpPr>
          <p:nvPr/>
        </p:nvSpPr>
        <p:spPr bwMode="auto">
          <a:xfrm>
            <a:off x="6281738" y="1138238"/>
            <a:ext cx="228600" cy="0"/>
          </a:xfrm>
          <a:prstGeom prst="line">
            <a:avLst/>
          </a:prstGeom>
          <a:noFill/>
          <a:ln w="28575">
            <a:solidFill>
              <a:schemeClr val="tx1"/>
            </a:solidFill>
            <a:round/>
            <a:headEnd/>
            <a:tailEnd/>
          </a:ln>
          <a:effectLst/>
        </p:spPr>
        <p:txBody>
          <a:bodyPr/>
          <a:lstStyle/>
          <a:p>
            <a:endParaRPr lang="en-US"/>
          </a:p>
        </p:txBody>
      </p:sp>
      <p:sp>
        <p:nvSpPr>
          <p:cNvPr id="183307" name="Line 11"/>
          <p:cNvSpPr>
            <a:spLocks noChangeShapeType="1"/>
          </p:cNvSpPr>
          <p:nvPr/>
        </p:nvSpPr>
        <p:spPr bwMode="auto">
          <a:xfrm>
            <a:off x="3462338" y="2438400"/>
            <a:ext cx="228600" cy="0"/>
          </a:xfrm>
          <a:prstGeom prst="line">
            <a:avLst/>
          </a:prstGeom>
          <a:noFill/>
          <a:ln w="28575">
            <a:solidFill>
              <a:schemeClr val="tx1"/>
            </a:solidFill>
            <a:round/>
            <a:headEnd/>
            <a:tailEnd/>
          </a:ln>
          <a:effectLst/>
        </p:spPr>
        <p:txBody>
          <a:bodyPr/>
          <a:lstStyle/>
          <a:p>
            <a:endParaRPr lang="en-US"/>
          </a:p>
        </p:txBody>
      </p:sp>
      <p:sp>
        <p:nvSpPr>
          <p:cNvPr id="183308" name="Line 12"/>
          <p:cNvSpPr>
            <a:spLocks noChangeShapeType="1"/>
          </p:cNvSpPr>
          <p:nvPr/>
        </p:nvSpPr>
        <p:spPr bwMode="auto">
          <a:xfrm>
            <a:off x="4224338" y="2438400"/>
            <a:ext cx="228600" cy="0"/>
          </a:xfrm>
          <a:prstGeom prst="line">
            <a:avLst/>
          </a:prstGeom>
          <a:noFill/>
          <a:ln w="28575">
            <a:solidFill>
              <a:schemeClr val="tx1"/>
            </a:solidFill>
            <a:round/>
            <a:headEnd/>
            <a:tailEnd/>
          </a:ln>
          <a:effectLst/>
        </p:spPr>
        <p:txBody>
          <a:bodyPr/>
          <a:lstStyle/>
          <a:p>
            <a:endParaRPr lang="en-US"/>
          </a:p>
        </p:txBody>
      </p:sp>
      <p:sp>
        <p:nvSpPr>
          <p:cNvPr id="183309" name="Line 13"/>
          <p:cNvSpPr>
            <a:spLocks noChangeShapeType="1"/>
          </p:cNvSpPr>
          <p:nvPr/>
        </p:nvSpPr>
        <p:spPr bwMode="auto">
          <a:xfrm>
            <a:off x="4953000" y="1981200"/>
            <a:ext cx="228600" cy="0"/>
          </a:xfrm>
          <a:prstGeom prst="line">
            <a:avLst/>
          </a:prstGeom>
          <a:noFill/>
          <a:ln w="28575">
            <a:solidFill>
              <a:schemeClr val="tx1"/>
            </a:solidFill>
            <a:round/>
            <a:headEnd/>
            <a:tailEnd/>
          </a:ln>
          <a:effectLst/>
        </p:spPr>
        <p:txBody>
          <a:bodyPr/>
          <a:lstStyle/>
          <a:p>
            <a:endParaRPr lang="en-US"/>
          </a:p>
        </p:txBody>
      </p:sp>
      <p:sp>
        <p:nvSpPr>
          <p:cNvPr id="183316" name="Line 20"/>
          <p:cNvSpPr>
            <a:spLocks noChangeShapeType="1"/>
          </p:cNvSpPr>
          <p:nvPr/>
        </p:nvSpPr>
        <p:spPr bwMode="auto">
          <a:xfrm>
            <a:off x="6815138" y="1595438"/>
            <a:ext cx="228600" cy="0"/>
          </a:xfrm>
          <a:prstGeom prst="line">
            <a:avLst/>
          </a:prstGeom>
          <a:noFill/>
          <a:ln w="28575">
            <a:solidFill>
              <a:schemeClr val="tx1"/>
            </a:solidFill>
            <a:round/>
            <a:headEnd/>
            <a:tailEnd/>
          </a:ln>
          <a:effectLst/>
        </p:spPr>
        <p:txBody>
          <a:bodyPr/>
          <a:lstStyle/>
          <a:p>
            <a:endParaRPr lang="en-US"/>
          </a:p>
        </p:txBody>
      </p:sp>
      <p:sp>
        <p:nvSpPr>
          <p:cNvPr id="183317" name="Line 21"/>
          <p:cNvSpPr>
            <a:spLocks noChangeShapeType="1"/>
          </p:cNvSpPr>
          <p:nvPr/>
        </p:nvSpPr>
        <p:spPr bwMode="auto">
          <a:xfrm>
            <a:off x="6248400" y="1981200"/>
            <a:ext cx="228600" cy="0"/>
          </a:xfrm>
          <a:prstGeom prst="line">
            <a:avLst/>
          </a:prstGeom>
          <a:noFill/>
          <a:ln w="28575">
            <a:solidFill>
              <a:schemeClr val="tx1"/>
            </a:solidFill>
            <a:round/>
            <a:headEnd/>
            <a:tailEnd/>
          </a:ln>
          <a:effectLst/>
        </p:spPr>
        <p:txBody>
          <a:bodyPr/>
          <a:lstStyle/>
          <a:p>
            <a:endParaRPr lang="en-US"/>
          </a:p>
        </p:txBody>
      </p:sp>
      <p:sp>
        <p:nvSpPr>
          <p:cNvPr id="183318" name="Line 22"/>
          <p:cNvSpPr>
            <a:spLocks noChangeShapeType="1"/>
          </p:cNvSpPr>
          <p:nvPr/>
        </p:nvSpPr>
        <p:spPr bwMode="auto">
          <a:xfrm>
            <a:off x="8153400" y="1981200"/>
            <a:ext cx="228600" cy="0"/>
          </a:xfrm>
          <a:prstGeom prst="line">
            <a:avLst/>
          </a:prstGeom>
          <a:noFill/>
          <a:ln w="28575">
            <a:solidFill>
              <a:schemeClr val="tx1"/>
            </a:solidFill>
            <a:round/>
            <a:headEnd/>
            <a:tailEnd/>
          </a:ln>
          <a:effectLst/>
        </p:spPr>
        <p:txBody>
          <a:bodyPr/>
          <a:lstStyle/>
          <a:p>
            <a:endParaRPr lang="en-US"/>
          </a:p>
        </p:txBody>
      </p:sp>
      <p:sp>
        <p:nvSpPr>
          <p:cNvPr id="183319" name="Line 23"/>
          <p:cNvSpPr>
            <a:spLocks noChangeShapeType="1"/>
          </p:cNvSpPr>
          <p:nvPr/>
        </p:nvSpPr>
        <p:spPr bwMode="auto">
          <a:xfrm>
            <a:off x="8686800" y="1981200"/>
            <a:ext cx="228600" cy="0"/>
          </a:xfrm>
          <a:prstGeom prst="line">
            <a:avLst/>
          </a:prstGeom>
          <a:noFill/>
          <a:ln w="28575">
            <a:solidFill>
              <a:schemeClr val="tx1"/>
            </a:solidFill>
            <a:round/>
            <a:headEnd/>
            <a:tailEnd/>
          </a:ln>
          <a:effectLst/>
        </p:spPr>
        <p:txBody>
          <a:bodyPr/>
          <a:lstStyle/>
          <a:p>
            <a:endParaRPr lang="en-US"/>
          </a:p>
        </p:txBody>
      </p:sp>
      <p:sp>
        <p:nvSpPr>
          <p:cNvPr id="183320" name="Line 24"/>
          <p:cNvSpPr>
            <a:spLocks noChangeShapeType="1"/>
          </p:cNvSpPr>
          <p:nvPr/>
        </p:nvSpPr>
        <p:spPr bwMode="auto">
          <a:xfrm>
            <a:off x="3505200" y="2895600"/>
            <a:ext cx="228600" cy="0"/>
          </a:xfrm>
          <a:prstGeom prst="line">
            <a:avLst/>
          </a:prstGeom>
          <a:noFill/>
          <a:ln w="28575">
            <a:solidFill>
              <a:schemeClr val="tx1"/>
            </a:solidFill>
            <a:round/>
            <a:headEnd/>
            <a:tailEnd/>
          </a:ln>
          <a:effectLst/>
        </p:spPr>
        <p:txBody>
          <a:bodyPr/>
          <a:lstStyle/>
          <a:p>
            <a:endParaRPr lang="en-US"/>
          </a:p>
        </p:txBody>
      </p:sp>
      <p:sp>
        <p:nvSpPr>
          <p:cNvPr id="183321" name="Line 25"/>
          <p:cNvSpPr>
            <a:spLocks noChangeShapeType="1"/>
          </p:cNvSpPr>
          <p:nvPr/>
        </p:nvSpPr>
        <p:spPr bwMode="auto">
          <a:xfrm>
            <a:off x="4267200" y="2895600"/>
            <a:ext cx="228600" cy="0"/>
          </a:xfrm>
          <a:prstGeom prst="line">
            <a:avLst/>
          </a:prstGeom>
          <a:noFill/>
          <a:ln w="28575">
            <a:solidFill>
              <a:schemeClr val="tx1"/>
            </a:solidFill>
            <a:round/>
            <a:headEnd/>
            <a:tailEnd/>
          </a:ln>
          <a:effectLst/>
        </p:spPr>
        <p:txBody>
          <a:bodyPr/>
          <a:lstStyle/>
          <a:p>
            <a:endParaRPr lang="en-US"/>
          </a:p>
        </p:txBody>
      </p:sp>
      <p:sp>
        <p:nvSpPr>
          <p:cNvPr id="183314" name="Text Box 18"/>
          <p:cNvSpPr txBox="1">
            <a:spLocks noChangeArrowheads="1"/>
          </p:cNvSpPr>
          <p:nvPr/>
        </p:nvSpPr>
        <p:spPr bwMode="auto">
          <a:xfrm>
            <a:off x="3276600" y="4495800"/>
            <a:ext cx="2636838" cy="822325"/>
          </a:xfrm>
          <a:prstGeom prst="rect">
            <a:avLst/>
          </a:prstGeom>
          <a:noFill/>
          <a:ln w="9525">
            <a:noFill/>
            <a:miter lim="800000"/>
            <a:headEnd/>
            <a:tailEnd/>
          </a:ln>
          <a:effectLst/>
        </p:spPr>
        <p:txBody>
          <a:bodyPr wrap="none">
            <a:spAutoFit/>
          </a:bodyPr>
          <a:lstStyle/>
          <a:p>
            <a:pPr algn="ctr"/>
            <a:r>
              <a:rPr lang="en-US">
                <a:solidFill>
                  <a:srgbClr val="FF0000"/>
                </a:solidFill>
              </a:rPr>
              <a:t>Standard Sum Term</a:t>
            </a:r>
          </a:p>
          <a:p>
            <a:pPr algn="ctr"/>
            <a:r>
              <a:rPr lang="en-US">
                <a:solidFill>
                  <a:srgbClr val="FF0000"/>
                </a:solidFill>
              </a:rPr>
              <a:t>(Maxterm)</a:t>
            </a:r>
          </a:p>
        </p:txBody>
      </p:sp>
      <p:sp>
        <p:nvSpPr>
          <p:cNvPr id="183315" name="Line 19"/>
          <p:cNvSpPr>
            <a:spLocks noChangeShapeType="1"/>
          </p:cNvSpPr>
          <p:nvPr/>
        </p:nvSpPr>
        <p:spPr bwMode="auto">
          <a:xfrm flipV="1">
            <a:off x="4648200" y="3505200"/>
            <a:ext cx="0" cy="990600"/>
          </a:xfrm>
          <a:prstGeom prst="line">
            <a:avLst/>
          </a:prstGeom>
          <a:noFill/>
          <a:ln w="28575">
            <a:solidFill>
              <a:srgbClr val="FF0000"/>
            </a:solidFill>
            <a:round/>
            <a:headEnd/>
            <a:tailEnd type="triangle" w="med" len="med"/>
          </a:ln>
          <a:effectLst/>
        </p:spPr>
        <p:txBody>
          <a:bodyPr/>
          <a:lstStyle/>
          <a:p>
            <a:endParaRPr lang="en-US"/>
          </a:p>
        </p:txBody>
      </p:sp>
      <p:sp>
        <p:nvSpPr>
          <p:cNvPr id="183322" name="Oval 26"/>
          <p:cNvSpPr>
            <a:spLocks noChangeArrowheads="1"/>
          </p:cNvSpPr>
          <p:nvPr/>
        </p:nvSpPr>
        <p:spPr bwMode="auto">
          <a:xfrm>
            <a:off x="4038600" y="2743200"/>
            <a:ext cx="1143000" cy="685800"/>
          </a:xfrm>
          <a:prstGeom prst="ellipse">
            <a:avLst/>
          </a:prstGeom>
          <a:noFill/>
          <a:ln w="28575">
            <a:solidFill>
              <a:srgbClr val="FF0000"/>
            </a:solidFill>
            <a:round/>
            <a:headEnd/>
            <a:tailEnd/>
          </a:ln>
          <a:effectLst/>
        </p:spPr>
        <p:txBody>
          <a:bodyPr wrap="none" anchor="ctr"/>
          <a:lstStyle/>
          <a:p>
            <a:endParaRPr lang="en-US"/>
          </a:p>
        </p:txBody>
      </p:sp>
      <p:sp>
        <p:nvSpPr>
          <p:cNvPr id="183310" name="Text Box 14"/>
          <p:cNvSpPr txBox="1">
            <a:spLocks noChangeArrowheads="1"/>
          </p:cNvSpPr>
          <p:nvPr/>
        </p:nvSpPr>
        <p:spPr bwMode="auto">
          <a:xfrm>
            <a:off x="533400" y="4038600"/>
            <a:ext cx="2906713" cy="822325"/>
          </a:xfrm>
          <a:prstGeom prst="rect">
            <a:avLst/>
          </a:prstGeom>
          <a:noFill/>
          <a:ln w="9525">
            <a:noFill/>
            <a:miter lim="800000"/>
            <a:headEnd/>
            <a:tailEnd/>
          </a:ln>
          <a:effectLst/>
        </p:spPr>
        <p:txBody>
          <a:bodyPr wrap="none">
            <a:spAutoFit/>
          </a:bodyPr>
          <a:lstStyle/>
          <a:p>
            <a:pPr algn="ctr"/>
            <a:r>
              <a:rPr lang="en-US">
                <a:solidFill>
                  <a:srgbClr val="FF0000"/>
                </a:solidFill>
              </a:rPr>
              <a:t>Canonical or Standard</a:t>
            </a:r>
          </a:p>
          <a:p>
            <a:pPr algn="ctr"/>
            <a:r>
              <a:rPr lang="en-US">
                <a:solidFill>
                  <a:srgbClr val="FF0000"/>
                </a:solidFill>
              </a:rPr>
              <a:t>POS Form</a:t>
            </a:r>
          </a:p>
        </p:txBody>
      </p:sp>
      <p:sp>
        <p:nvSpPr>
          <p:cNvPr id="183313" name="Line 17"/>
          <p:cNvSpPr>
            <a:spLocks noChangeShapeType="1"/>
          </p:cNvSpPr>
          <p:nvPr/>
        </p:nvSpPr>
        <p:spPr bwMode="auto">
          <a:xfrm flipV="1">
            <a:off x="2133600" y="3505200"/>
            <a:ext cx="0" cy="533400"/>
          </a:xfrm>
          <a:prstGeom prst="line">
            <a:avLst/>
          </a:prstGeom>
          <a:noFill/>
          <a:ln w="28575">
            <a:solidFill>
              <a:srgbClr val="FF0000"/>
            </a:solidFill>
            <a:round/>
            <a:headEnd/>
            <a:tailEnd type="triangle" w="med" len="med"/>
          </a:ln>
          <a:effectLst/>
        </p:spPr>
        <p:txBody>
          <a:bodyPr/>
          <a:lstStyle/>
          <a:p>
            <a:endParaRPr lang="en-US"/>
          </a:p>
        </p:txBody>
      </p:sp>
      <p:sp>
        <p:nvSpPr>
          <p:cNvPr id="183323" name="Rectangle 27"/>
          <p:cNvSpPr>
            <a:spLocks noChangeArrowheads="1"/>
          </p:cNvSpPr>
          <p:nvPr/>
        </p:nvSpPr>
        <p:spPr bwMode="auto">
          <a:xfrm>
            <a:off x="1676400" y="2819400"/>
            <a:ext cx="3581400" cy="685800"/>
          </a:xfrm>
          <a:prstGeom prst="rect">
            <a:avLst/>
          </a:prstGeom>
          <a:noFill/>
          <a:ln w="28575">
            <a:solidFill>
              <a:srgbClr val="FF0000"/>
            </a:solidFill>
            <a:miter lim="800000"/>
            <a:headEnd/>
            <a:tailEnd/>
          </a:ln>
          <a:effectLst/>
        </p:spPr>
        <p:txBody>
          <a:bodyPr wrap="none" anchor="ctr"/>
          <a:lstStyle/>
          <a:p>
            <a:endParaRPr lang="en-US"/>
          </a:p>
        </p:txBody>
      </p:sp>
      <p:sp>
        <p:nvSpPr>
          <p:cNvPr id="183311" name="Text Box 15"/>
          <p:cNvSpPr txBox="1">
            <a:spLocks noChangeArrowheads="1"/>
          </p:cNvSpPr>
          <p:nvPr/>
        </p:nvSpPr>
        <p:spPr bwMode="auto">
          <a:xfrm>
            <a:off x="304800" y="5867400"/>
            <a:ext cx="1985963" cy="457200"/>
          </a:xfrm>
          <a:prstGeom prst="rect">
            <a:avLst/>
          </a:prstGeom>
          <a:noFill/>
          <a:ln w="9525">
            <a:noFill/>
            <a:miter lim="800000"/>
            <a:headEnd/>
            <a:tailEnd/>
          </a:ln>
          <a:effectLst/>
        </p:spPr>
        <p:txBody>
          <a:bodyPr wrap="none">
            <a:spAutoFit/>
          </a:bodyPr>
          <a:lstStyle/>
          <a:p>
            <a:pPr algn="ctr"/>
            <a:r>
              <a:rPr lang="en-US">
                <a:solidFill>
                  <a:srgbClr val="FF0000"/>
                </a:solidFill>
              </a:rPr>
              <a:t>Reduced Form</a:t>
            </a:r>
          </a:p>
        </p:txBody>
      </p:sp>
      <p:sp>
        <p:nvSpPr>
          <p:cNvPr id="183312" name="Line 16"/>
          <p:cNvSpPr>
            <a:spLocks noChangeShapeType="1"/>
          </p:cNvSpPr>
          <p:nvPr/>
        </p:nvSpPr>
        <p:spPr bwMode="auto">
          <a:xfrm>
            <a:off x="2362200" y="6096000"/>
            <a:ext cx="990600" cy="0"/>
          </a:xfrm>
          <a:prstGeom prst="line">
            <a:avLst/>
          </a:prstGeom>
          <a:noFill/>
          <a:ln w="28575">
            <a:solidFill>
              <a:srgbClr val="FF0000"/>
            </a:solidFill>
            <a:round/>
            <a:headEnd/>
            <a:tailEnd type="triangle" w="med" len="med"/>
          </a:ln>
          <a:effectLst/>
        </p:spPr>
        <p:txBody>
          <a:bodyPr/>
          <a:lstStyle/>
          <a:p>
            <a:endParaRPr lang="en-US"/>
          </a:p>
        </p:txBody>
      </p:sp>
      <p:sp>
        <p:nvSpPr>
          <p:cNvPr id="183324" name="Rectangle 28"/>
          <p:cNvSpPr>
            <a:spLocks noChangeArrowheads="1"/>
          </p:cNvSpPr>
          <p:nvPr/>
        </p:nvSpPr>
        <p:spPr bwMode="auto">
          <a:xfrm>
            <a:off x="3429000" y="5791200"/>
            <a:ext cx="990600" cy="685800"/>
          </a:xfrm>
          <a:prstGeom prst="rect">
            <a:avLst/>
          </a:prstGeom>
          <a:noFill/>
          <a:ln w="28575">
            <a:solidFill>
              <a:srgbClr val="FF0000"/>
            </a:solidFill>
            <a:miter lim="800000"/>
            <a:headEnd/>
            <a:tailEnd/>
          </a:ln>
          <a:effectLst/>
        </p:spPr>
        <p:txBody>
          <a:bodyPr wrap="none" anchor="ctr"/>
          <a:lstStyle/>
          <a:p>
            <a:endParaRPr lang="en-US"/>
          </a:p>
        </p:txBody>
      </p:sp>
      <p:sp>
        <p:nvSpPr>
          <p:cNvPr id="183330" name="Text Box 34"/>
          <p:cNvSpPr txBox="1">
            <a:spLocks noChangeArrowheads="1"/>
          </p:cNvSpPr>
          <p:nvPr/>
        </p:nvSpPr>
        <p:spPr bwMode="auto">
          <a:xfrm>
            <a:off x="3429000" y="5867400"/>
            <a:ext cx="931863" cy="519113"/>
          </a:xfrm>
          <a:prstGeom prst="rect">
            <a:avLst/>
          </a:prstGeom>
          <a:noFill/>
          <a:ln w="9525">
            <a:noFill/>
            <a:miter lim="800000"/>
            <a:headEnd/>
            <a:tailEnd/>
          </a:ln>
          <a:effectLst/>
        </p:spPr>
        <p:txBody>
          <a:bodyPr wrap="none">
            <a:spAutoFit/>
          </a:bodyPr>
          <a:lstStyle/>
          <a:p>
            <a:r>
              <a:rPr lang="en-US" sz="2800"/>
              <a:t>A </a:t>
            </a:r>
            <a:r>
              <a:rPr lang="en-US">
                <a:latin typeface="Symbol" pitchFamily="18" charset="2"/>
              </a:rPr>
              <a:t>×</a:t>
            </a:r>
            <a:r>
              <a:rPr lang="en-US" sz="2800"/>
              <a:t> B</a:t>
            </a:r>
          </a:p>
        </p:txBody>
      </p:sp>
      <p:sp>
        <p:nvSpPr>
          <p:cNvPr id="32" name="Slide Number Placeholder 31"/>
          <p:cNvSpPr>
            <a:spLocks noGrp="1"/>
          </p:cNvSpPr>
          <p:nvPr>
            <p:ph type="sldNum" sz="quarter" idx="12"/>
          </p:nvPr>
        </p:nvSpPr>
        <p:spPr/>
        <p:txBody>
          <a:bodyPr/>
          <a:lstStyle/>
          <a:p>
            <a:fld id="{E3946F7A-511C-4648-B2F5-555E2F5549C0}"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685800" y="0"/>
            <a:ext cx="7772400" cy="1143000"/>
          </a:xfrm>
        </p:spPr>
        <p:txBody>
          <a:bodyPr/>
          <a:lstStyle/>
          <a:p>
            <a:r>
              <a:rPr lang="en-US"/>
              <a:t>Maxterms</a:t>
            </a:r>
          </a:p>
        </p:txBody>
      </p:sp>
      <p:pic>
        <p:nvPicPr>
          <p:cNvPr id="185348" name="Picture 4" descr="13"/>
          <p:cNvPicPr>
            <a:picLocks noChangeAspect="1" noChangeArrowheads="1"/>
          </p:cNvPicPr>
          <p:nvPr/>
        </p:nvPicPr>
        <p:blipFill>
          <a:blip r:embed="rId3"/>
          <a:srcRect b="11429"/>
          <a:stretch>
            <a:fillRect/>
          </a:stretch>
        </p:blipFill>
        <p:spPr bwMode="auto">
          <a:xfrm>
            <a:off x="0" y="1524000"/>
            <a:ext cx="9144000" cy="4868863"/>
          </a:xfrm>
          <a:prstGeom prst="rect">
            <a:avLst/>
          </a:prstGeom>
          <a:noFill/>
        </p:spPr>
      </p:pic>
      <p:sp>
        <p:nvSpPr>
          <p:cNvPr id="6" name="Slide Number Placeholder 5"/>
          <p:cNvSpPr>
            <a:spLocks noGrp="1"/>
          </p:cNvSpPr>
          <p:nvPr>
            <p:ph type="sldNum" sz="quarter" idx="12"/>
          </p:nvPr>
        </p:nvSpPr>
        <p:spPr/>
        <p:txBody>
          <a:bodyPr/>
          <a:lstStyle/>
          <a:p>
            <a:fld id="{E3946F7A-511C-4648-B2F5-555E2F5549C0}"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2"/>
          <p:cNvSpPr txBox="1">
            <a:spLocks noChangeArrowheads="1"/>
          </p:cNvSpPr>
          <p:nvPr/>
        </p:nvSpPr>
        <p:spPr bwMode="auto">
          <a:xfrm>
            <a:off x="176213" y="1066800"/>
            <a:ext cx="8967787" cy="4893647"/>
          </a:xfrm>
          <a:prstGeom prst="rect">
            <a:avLst/>
          </a:prstGeom>
          <a:noFill/>
          <a:ln w="9525">
            <a:noFill/>
            <a:miter lim="800000"/>
            <a:headEnd/>
            <a:tailEnd/>
          </a:ln>
          <a:effectLst/>
        </p:spPr>
        <p:txBody>
          <a:bodyPr>
            <a:spAutoFit/>
          </a:bodyPr>
          <a:lstStyle/>
          <a:p>
            <a:r>
              <a:rPr lang="en-US" sz="2800" dirty="0"/>
              <a:t>F(A,B) = (F(0,0) </a:t>
            </a:r>
            <a:r>
              <a:rPr lang="en-US" sz="2800" dirty="0">
                <a:latin typeface="Symbol" pitchFamily="18" charset="2"/>
              </a:rPr>
              <a:t>+ </a:t>
            </a:r>
            <a:r>
              <a:rPr lang="en-US" sz="2800" dirty="0">
                <a:solidFill>
                  <a:srgbClr val="FF0000"/>
                </a:solidFill>
              </a:rPr>
              <a:t>A </a:t>
            </a:r>
            <a:r>
              <a:rPr lang="en-US" sz="2800" dirty="0">
                <a:solidFill>
                  <a:srgbClr val="FF0000"/>
                </a:solidFill>
                <a:latin typeface="Symbol" pitchFamily="18" charset="2"/>
              </a:rPr>
              <a:t>+ </a:t>
            </a:r>
            <a:r>
              <a:rPr lang="en-US" sz="2800" dirty="0">
                <a:solidFill>
                  <a:srgbClr val="FF0000"/>
                </a:solidFill>
              </a:rPr>
              <a:t>B</a:t>
            </a:r>
            <a:r>
              <a:rPr lang="en-US" sz="2800" dirty="0"/>
              <a:t>) </a:t>
            </a:r>
            <a:r>
              <a:rPr lang="en-US" sz="2800" dirty="0">
                <a:latin typeface="Symbol" pitchFamily="18" charset="2"/>
              </a:rPr>
              <a:t>× (</a:t>
            </a:r>
            <a:r>
              <a:rPr lang="en-US" sz="2800" dirty="0"/>
              <a:t>F(0,1) </a:t>
            </a:r>
            <a:r>
              <a:rPr lang="en-US" sz="2800" dirty="0">
                <a:latin typeface="Symbol" pitchFamily="18" charset="2"/>
              </a:rPr>
              <a:t>+ </a:t>
            </a:r>
            <a:r>
              <a:rPr lang="en-US" sz="2800" dirty="0">
                <a:solidFill>
                  <a:srgbClr val="00B050"/>
                </a:solidFill>
              </a:rPr>
              <a:t>A </a:t>
            </a:r>
            <a:r>
              <a:rPr lang="en-US" sz="2800" dirty="0">
                <a:solidFill>
                  <a:srgbClr val="00B050"/>
                </a:solidFill>
                <a:latin typeface="Symbol" pitchFamily="18" charset="2"/>
              </a:rPr>
              <a:t>+ </a:t>
            </a:r>
            <a:r>
              <a:rPr lang="en-US" sz="2800" dirty="0">
                <a:solidFill>
                  <a:srgbClr val="00B050"/>
                </a:solidFill>
              </a:rPr>
              <a:t>B</a:t>
            </a:r>
            <a:r>
              <a:rPr lang="en-US" sz="2800" dirty="0"/>
              <a:t>) </a:t>
            </a:r>
            <a:br>
              <a:rPr lang="en-US" sz="2800" dirty="0"/>
            </a:br>
            <a:r>
              <a:rPr lang="en-US" sz="2800" dirty="0"/>
              <a:t>                   </a:t>
            </a:r>
            <a:r>
              <a:rPr lang="en-US" sz="2800" dirty="0">
                <a:latin typeface="Symbol" pitchFamily="18" charset="2"/>
              </a:rPr>
              <a:t>×</a:t>
            </a:r>
            <a:r>
              <a:rPr lang="en-US" sz="2800" dirty="0"/>
              <a:t> (F(1,0) </a:t>
            </a:r>
            <a:r>
              <a:rPr lang="en-US" sz="2800" dirty="0">
                <a:latin typeface="Symbol" pitchFamily="18" charset="2"/>
              </a:rPr>
              <a:t>+ </a:t>
            </a:r>
            <a:r>
              <a:rPr lang="en-US" sz="2800" dirty="0">
                <a:solidFill>
                  <a:srgbClr val="00B0F0"/>
                </a:solidFill>
              </a:rPr>
              <a:t>A </a:t>
            </a:r>
            <a:r>
              <a:rPr lang="en-US" sz="2800" dirty="0">
                <a:solidFill>
                  <a:srgbClr val="00B0F0"/>
                </a:solidFill>
                <a:latin typeface="Symbol" pitchFamily="18" charset="2"/>
              </a:rPr>
              <a:t>+ </a:t>
            </a:r>
            <a:r>
              <a:rPr lang="en-US" sz="2800" dirty="0">
                <a:solidFill>
                  <a:srgbClr val="00B0F0"/>
                </a:solidFill>
              </a:rPr>
              <a:t>B</a:t>
            </a:r>
            <a:r>
              <a:rPr lang="en-US" sz="2800" dirty="0"/>
              <a:t>) </a:t>
            </a:r>
            <a:r>
              <a:rPr lang="en-US" sz="2800" dirty="0">
                <a:latin typeface="Symbol" pitchFamily="18" charset="2"/>
              </a:rPr>
              <a:t>×</a:t>
            </a:r>
            <a:r>
              <a:rPr lang="en-US" sz="2800" dirty="0"/>
              <a:t> (F(1,1) </a:t>
            </a:r>
            <a:r>
              <a:rPr lang="en-US" sz="2800" dirty="0">
                <a:latin typeface="Symbol" pitchFamily="18" charset="2"/>
              </a:rPr>
              <a:t>+ </a:t>
            </a:r>
            <a:r>
              <a:rPr lang="en-US" sz="2800" dirty="0"/>
              <a:t>A </a:t>
            </a:r>
            <a:r>
              <a:rPr lang="en-US" sz="2800" dirty="0">
                <a:latin typeface="Symbol" pitchFamily="18" charset="2"/>
              </a:rPr>
              <a:t>+ </a:t>
            </a:r>
            <a:r>
              <a:rPr lang="en-US" sz="2800" dirty="0"/>
              <a:t>B</a:t>
            </a:r>
            <a:r>
              <a:rPr lang="en-US" sz="2800" dirty="0" smtClean="0"/>
              <a:t>)</a:t>
            </a:r>
            <a:endParaRPr lang="en-US" sz="2800" dirty="0"/>
          </a:p>
          <a:p>
            <a:r>
              <a:rPr lang="en-US" sz="2800" dirty="0"/>
              <a:t>             =  </a:t>
            </a:r>
            <a:r>
              <a:rPr lang="en-US" sz="2800" dirty="0">
                <a:latin typeface="Symbol" pitchFamily="18" charset="2"/>
              </a:rPr>
              <a:t>P</a:t>
            </a:r>
            <a:r>
              <a:rPr lang="en-US" sz="2800" baseline="30000" dirty="0"/>
              <a:t>3</a:t>
            </a:r>
            <a:r>
              <a:rPr lang="en-US" sz="2800" baseline="-25000" dirty="0"/>
              <a:t>i=0</a:t>
            </a:r>
            <a:r>
              <a:rPr lang="en-US" sz="2800" dirty="0"/>
              <a:t> </a:t>
            </a:r>
            <a:r>
              <a:rPr lang="en-US" sz="3200" dirty="0"/>
              <a:t>(</a:t>
            </a:r>
            <a:r>
              <a:rPr lang="en-US" sz="3200" dirty="0" err="1"/>
              <a:t>F</a:t>
            </a:r>
            <a:r>
              <a:rPr lang="en-US" sz="3200" baseline="-25000" dirty="0" err="1"/>
              <a:t>i</a:t>
            </a:r>
            <a:r>
              <a:rPr lang="en-US" sz="3200" baseline="-25000" dirty="0"/>
              <a:t> </a:t>
            </a:r>
            <a:r>
              <a:rPr lang="en-US" sz="3200" dirty="0">
                <a:latin typeface="Symbol" pitchFamily="18" charset="2"/>
              </a:rPr>
              <a:t>+ </a:t>
            </a:r>
            <a:r>
              <a:rPr lang="en-US" sz="3200" dirty="0"/>
              <a:t>M</a:t>
            </a:r>
            <a:r>
              <a:rPr lang="en-US" sz="3200" baseline="-25000" dirty="0"/>
              <a:t>i</a:t>
            </a:r>
            <a:r>
              <a:rPr lang="en-US" sz="3200" dirty="0"/>
              <a:t>)</a:t>
            </a:r>
            <a:endParaRPr lang="en-US" sz="2800" dirty="0"/>
          </a:p>
          <a:p>
            <a:r>
              <a:rPr lang="en-US" sz="2800" dirty="0"/>
              <a:t>             = (0 + </a:t>
            </a:r>
            <a:r>
              <a:rPr lang="en-US" sz="2800" dirty="0">
                <a:solidFill>
                  <a:srgbClr val="FF0000"/>
                </a:solidFill>
              </a:rPr>
              <a:t>M</a:t>
            </a:r>
            <a:r>
              <a:rPr lang="en-US" sz="2800" baseline="-25000" dirty="0">
                <a:solidFill>
                  <a:srgbClr val="FF0000"/>
                </a:solidFill>
              </a:rPr>
              <a:t>0</a:t>
            </a:r>
            <a:r>
              <a:rPr lang="en-US" sz="2800" dirty="0"/>
              <a:t>) </a:t>
            </a:r>
            <a:r>
              <a:rPr lang="en-US" sz="2800" dirty="0">
                <a:latin typeface="Symbol" pitchFamily="18" charset="2"/>
              </a:rPr>
              <a:t>×</a:t>
            </a:r>
            <a:r>
              <a:rPr lang="en-US" sz="2800" dirty="0"/>
              <a:t> (0 + </a:t>
            </a:r>
            <a:r>
              <a:rPr lang="en-US" sz="2800" dirty="0">
                <a:solidFill>
                  <a:srgbClr val="00B050"/>
                </a:solidFill>
              </a:rPr>
              <a:t>M</a:t>
            </a:r>
            <a:r>
              <a:rPr lang="en-US" sz="2800" baseline="-25000" dirty="0">
                <a:solidFill>
                  <a:srgbClr val="00B050"/>
                </a:solidFill>
              </a:rPr>
              <a:t>1</a:t>
            </a:r>
            <a:r>
              <a:rPr lang="en-US" sz="2800" dirty="0"/>
              <a:t>) </a:t>
            </a:r>
            <a:r>
              <a:rPr lang="en-US" sz="2800" dirty="0">
                <a:latin typeface="Symbol" pitchFamily="18" charset="2"/>
              </a:rPr>
              <a:t>×</a:t>
            </a:r>
            <a:r>
              <a:rPr lang="en-US" sz="2800" dirty="0"/>
              <a:t> (0 + </a:t>
            </a:r>
            <a:r>
              <a:rPr lang="en-US" sz="2800" dirty="0">
                <a:solidFill>
                  <a:srgbClr val="00B0F0"/>
                </a:solidFill>
              </a:rPr>
              <a:t>M</a:t>
            </a:r>
            <a:r>
              <a:rPr lang="en-US" sz="2800" baseline="-25000" dirty="0">
                <a:solidFill>
                  <a:srgbClr val="00B0F0"/>
                </a:solidFill>
              </a:rPr>
              <a:t>2</a:t>
            </a:r>
            <a:r>
              <a:rPr lang="en-US" sz="2800" dirty="0"/>
              <a:t>) </a:t>
            </a:r>
            <a:r>
              <a:rPr lang="en-US" sz="2800" dirty="0">
                <a:latin typeface="Symbol" pitchFamily="18" charset="2"/>
              </a:rPr>
              <a:t>×</a:t>
            </a:r>
            <a:r>
              <a:rPr lang="en-US" sz="2800" dirty="0"/>
              <a:t> (1 + M</a:t>
            </a:r>
            <a:r>
              <a:rPr lang="en-US" sz="2800" baseline="-25000" dirty="0"/>
              <a:t>3</a:t>
            </a:r>
            <a:r>
              <a:rPr lang="en-US" sz="2800" dirty="0"/>
              <a:t>)</a:t>
            </a:r>
          </a:p>
          <a:p>
            <a:r>
              <a:rPr lang="en-US" sz="2800" dirty="0"/>
              <a:t>	   = M</a:t>
            </a:r>
            <a:r>
              <a:rPr lang="en-US" sz="2800" baseline="-25000" dirty="0"/>
              <a:t>0</a:t>
            </a:r>
            <a:r>
              <a:rPr lang="en-US" sz="2800" dirty="0"/>
              <a:t> </a:t>
            </a:r>
            <a:r>
              <a:rPr lang="en-US" sz="2800" dirty="0">
                <a:latin typeface="Symbol" pitchFamily="18" charset="2"/>
              </a:rPr>
              <a:t>×</a:t>
            </a:r>
            <a:r>
              <a:rPr lang="en-US" sz="2800" dirty="0"/>
              <a:t> M</a:t>
            </a:r>
            <a:r>
              <a:rPr lang="en-US" sz="2800" baseline="-25000" dirty="0"/>
              <a:t>1</a:t>
            </a:r>
            <a:r>
              <a:rPr lang="en-US" sz="2800" dirty="0"/>
              <a:t> </a:t>
            </a:r>
            <a:r>
              <a:rPr lang="en-US" sz="2800" dirty="0">
                <a:latin typeface="Symbol" pitchFamily="18" charset="2"/>
              </a:rPr>
              <a:t>×</a:t>
            </a:r>
            <a:r>
              <a:rPr lang="en-US" sz="2800" dirty="0"/>
              <a:t> M</a:t>
            </a:r>
            <a:r>
              <a:rPr lang="en-US" sz="2800" baseline="-25000" dirty="0"/>
              <a:t>2</a:t>
            </a:r>
            <a:endParaRPr lang="en-US" sz="2800" dirty="0"/>
          </a:p>
          <a:p>
            <a:r>
              <a:rPr lang="en-US" sz="2800" dirty="0"/>
              <a:t>	   = </a:t>
            </a:r>
            <a:r>
              <a:rPr lang="en-US" sz="2800" dirty="0">
                <a:latin typeface="Symbol" pitchFamily="18" charset="2"/>
              </a:rPr>
              <a:t>P</a:t>
            </a:r>
            <a:r>
              <a:rPr lang="en-US" sz="2800" dirty="0"/>
              <a:t> M(0,1,2)</a:t>
            </a:r>
          </a:p>
          <a:p>
            <a:r>
              <a:rPr lang="en-US" sz="2800" dirty="0"/>
              <a:t>	   = </a:t>
            </a:r>
            <a:r>
              <a:rPr lang="en-US" sz="2800" dirty="0">
                <a:latin typeface="Symbol" pitchFamily="18" charset="2"/>
              </a:rPr>
              <a:t>P</a:t>
            </a:r>
            <a:r>
              <a:rPr lang="en-US" sz="2800" dirty="0"/>
              <a:t> (0,1,2)</a:t>
            </a:r>
          </a:p>
          <a:p>
            <a:endParaRPr lang="en-US" sz="2800" dirty="0"/>
          </a:p>
          <a:p>
            <a:endParaRPr lang="en-US" sz="2800" dirty="0"/>
          </a:p>
          <a:p>
            <a:endParaRPr lang="en-US" sz="2800" dirty="0"/>
          </a:p>
          <a:p>
            <a:endParaRPr lang="en-US" sz="2800" dirty="0"/>
          </a:p>
        </p:txBody>
      </p:sp>
      <p:sp>
        <p:nvSpPr>
          <p:cNvPr id="187395" name="Rectangle 3"/>
          <p:cNvSpPr>
            <a:spLocks noGrp="1" noChangeArrowheads="1"/>
          </p:cNvSpPr>
          <p:nvPr>
            <p:ph type="title"/>
          </p:nvPr>
        </p:nvSpPr>
        <p:spPr>
          <a:xfrm>
            <a:off x="685800" y="0"/>
            <a:ext cx="8229600" cy="1143000"/>
          </a:xfrm>
        </p:spPr>
        <p:txBody>
          <a:bodyPr/>
          <a:lstStyle/>
          <a:p>
            <a:r>
              <a:rPr lang="en-US"/>
              <a:t>Compact Maxterm Form</a:t>
            </a:r>
          </a:p>
        </p:txBody>
      </p:sp>
      <p:sp>
        <p:nvSpPr>
          <p:cNvPr id="187396" name="Text Box 4"/>
          <p:cNvSpPr txBox="1">
            <a:spLocks noChangeArrowheads="1"/>
          </p:cNvSpPr>
          <p:nvPr/>
        </p:nvSpPr>
        <p:spPr bwMode="auto">
          <a:xfrm>
            <a:off x="6400800" y="3048000"/>
            <a:ext cx="2163763" cy="457200"/>
          </a:xfrm>
          <a:prstGeom prst="rect">
            <a:avLst/>
          </a:prstGeom>
          <a:noFill/>
          <a:ln w="9525">
            <a:noFill/>
            <a:miter lim="800000"/>
            <a:headEnd/>
            <a:tailEnd/>
          </a:ln>
          <a:effectLst/>
        </p:spPr>
        <p:txBody>
          <a:bodyPr wrap="none">
            <a:spAutoFit/>
          </a:bodyPr>
          <a:lstStyle/>
          <a:p>
            <a:pPr algn="ctr"/>
            <a:r>
              <a:rPr lang="en-US" dirty="0">
                <a:solidFill>
                  <a:schemeClr val="accent2"/>
                </a:solidFill>
              </a:rPr>
              <a:t>AND truth table</a:t>
            </a:r>
          </a:p>
        </p:txBody>
      </p:sp>
      <p:sp>
        <p:nvSpPr>
          <p:cNvPr id="187397" name="Text Box 5"/>
          <p:cNvSpPr txBox="1">
            <a:spLocks noChangeArrowheads="1"/>
          </p:cNvSpPr>
          <p:nvPr/>
        </p:nvSpPr>
        <p:spPr bwMode="auto">
          <a:xfrm>
            <a:off x="6172200" y="3505200"/>
            <a:ext cx="3733800" cy="2647950"/>
          </a:xfrm>
          <a:prstGeom prst="rect">
            <a:avLst/>
          </a:prstGeom>
          <a:noFill/>
          <a:ln w="9525">
            <a:noFill/>
            <a:miter lim="800000"/>
            <a:headEnd/>
            <a:tailEnd/>
          </a:ln>
          <a:effectLst/>
        </p:spPr>
        <p:txBody>
          <a:bodyPr>
            <a:spAutoFit/>
          </a:bodyPr>
          <a:lstStyle/>
          <a:p>
            <a:pPr marL="457200" indent="-457200">
              <a:spcBef>
                <a:spcPct val="50000"/>
              </a:spcBef>
            </a:pPr>
            <a:r>
              <a:rPr lang="en-US"/>
              <a:t>A     B       F(A,B) </a:t>
            </a:r>
          </a:p>
          <a:p>
            <a:pPr marL="457200" indent="-457200">
              <a:spcBef>
                <a:spcPct val="50000"/>
              </a:spcBef>
            </a:pPr>
            <a:r>
              <a:rPr lang="en-US"/>
              <a:t>0       0      0  = F(0,0)</a:t>
            </a:r>
          </a:p>
          <a:p>
            <a:pPr marL="457200" indent="-457200">
              <a:spcBef>
                <a:spcPct val="50000"/>
              </a:spcBef>
            </a:pPr>
            <a:r>
              <a:rPr lang="en-US"/>
              <a:t>0       1      0  = F(0,1)</a:t>
            </a:r>
          </a:p>
          <a:p>
            <a:pPr marL="457200" indent="-457200">
              <a:spcBef>
                <a:spcPct val="50000"/>
              </a:spcBef>
            </a:pPr>
            <a:r>
              <a:rPr lang="en-US"/>
              <a:t>1       0      0  = F(1,0)</a:t>
            </a:r>
          </a:p>
          <a:p>
            <a:pPr marL="457200" indent="-457200">
              <a:spcBef>
                <a:spcPct val="50000"/>
              </a:spcBef>
            </a:pPr>
            <a:r>
              <a:rPr lang="en-US"/>
              <a:t>1       1      1  = F(1,1)</a:t>
            </a:r>
          </a:p>
        </p:txBody>
      </p:sp>
      <p:sp>
        <p:nvSpPr>
          <p:cNvPr id="187398" name="Line 6"/>
          <p:cNvSpPr>
            <a:spLocks noChangeShapeType="1"/>
          </p:cNvSpPr>
          <p:nvPr/>
        </p:nvSpPr>
        <p:spPr bwMode="auto">
          <a:xfrm>
            <a:off x="7391400" y="3581400"/>
            <a:ext cx="0" cy="2667000"/>
          </a:xfrm>
          <a:prstGeom prst="line">
            <a:avLst/>
          </a:prstGeom>
          <a:noFill/>
          <a:ln w="38100">
            <a:solidFill>
              <a:schemeClr val="accent2"/>
            </a:solidFill>
            <a:round/>
            <a:headEnd/>
            <a:tailEnd/>
          </a:ln>
          <a:effectLst/>
        </p:spPr>
        <p:txBody>
          <a:bodyPr/>
          <a:lstStyle/>
          <a:p>
            <a:endParaRPr lang="en-US"/>
          </a:p>
        </p:txBody>
      </p:sp>
      <p:sp>
        <p:nvSpPr>
          <p:cNvPr id="187399" name="Line 7"/>
          <p:cNvSpPr>
            <a:spLocks noChangeShapeType="1"/>
          </p:cNvSpPr>
          <p:nvPr/>
        </p:nvSpPr>
        <p:spPr bwMode="auto">
          <a:xfrm>
            <a:off x="6096000" y="4114800"/>
            <a:ext cx="3048000" cy="0"/>
          </a:xfrm>
          <a:prstGeom prst="line">
            <a:avLst/>
          </a:prstGeom>
          <a:noFill/>
          <a:ln w="38100">
            <a:solidFill>
              <a:schemeClr val="accent2"/>
            </a:solidFill>
            <a:round/>
            <a:headEnd/>
            <a:tailEnd/>
          </a:ln>
          <a:effectLst/>
        </p:spPr>
        <p:txBody>
          <a:bodyPr/>
          <a:lstStyle/>
          <a:p>
            <a:endParaRPr lang="en-US"/>
          </a:p>
        </p:txBody>
      </p:sp>
      <p:sp>
        <p:nvSpPr>
          <p:cNvPr id="187400" name="Line 8"/>
          <p:cNvSpPr>
            <a:spLocks noChangeShapeType="1"/>
          </p:cNvSpPr>
          <p:nvPr/>
        </p:nvSpPr>
        <p:spPr bwMode="auto">
          <a:xfrm>
            <a:off x="3538538" y="1595438"/>
            <a:ext cx="228600" cy="0"/>
          </a:xfrm>
          <a:prstGeom prst="line">
            <a:avLst/>
          </a:prstGeom>
          <a:noFill/>
          <a:ln w="28575">
            <a:solidFill>
              <a:schemeClr val="tx1"/>
            </a:solidFill>
            <a:round/>
            <a:headEnd/>
            <a:tailEnd/>
          </a:ln>
          <a:effectLst/>
        </p:spPr>
        <p:txBody>
          <a:bodyPr/>
          <a:lstStyle/>
          <a:p>
            <a:endParaRPr lang="en-US"/>
          </a:p>
        </p:txBody>
      </p:sp>
      <p:sp>
        <p:nvSpPr>
          <p:cNvPr id="187401" name="Line 9"/>
          <p:cNvSpPr>
            <a:spLocks noChangeShapeType="1"/>
          </p:cNvSpPr>
          <p:nvPr/>
        </p:nvSpPr>
        <p:spPr bwMode="auto">
          <a:xfrm>
            <a:off x="6129338" y="1595438"/>
            <a:ext cx="228600" cy="0"/>
          </a:xfrm>
          <a:prstGeom prst="line">
            <a:avLst/>
          </a:prstGeom>
          <a:noFill/>
          <a:ln w="28575">
            <a:solidFill>
              <a:schemeClr val="tx1"/>
            </a:solidFill>
            <a:round/>
            <a:headEnd/>
            <a:tailEnd/>
          </a:ln>
          <a:effectLst/>
        </p:spPr>
        <p:txBody>
          <a:bodyPr/>
          <a:lstStyle/>
          <a:p>
            <a:endParaRPr lang="en-US"/>
          </a:p>
        </p:txBody>
      </p:sp>
      <p:sp>
        <p:nvSpPr>
          <p:cNvPr id="187402" name="Line 10"/>
          <p:cNvSpPr>
            <a:spLocks noChangeShapeType="1"/>
          </p:cNvSpPr>
          <p:nvPr/>
        </p:nvSpPr>
        <p:spPr bwMode="auto">
          <a:xfrm>
            <a:off x="6281738" y="1138238"/>
            <a:ext cx="228600" cy="0"/>
          </a:xfrm>
          <a:prstGeom prst="line">
            <a:avLst/>
          </a:prstGeom>
          <a:noFill/>
          <a:ln w="28575">
            <a:solidFill>
              <a:schemeClr val="tx1"/>
            </a:solidFill>
            <a:round/>
            <a:headEnd/>
            <a:tailEnd/>
          </a:ln>
          <a:effectLst/>
        </p:spPr>
        <p:txBody>
          <a:bodyPr/>
          <a:lstStyle/>
          <a:p>
            <a:endParaRPr lang="en-US"/>
          </a:p>
        </p:txBody>
      </p:sp>
      <p:sp>
        <p:nvSpPr>
          <p:cNvPr id="187406" name="Line 14"/>
          <p:cNvSpPr>
            <a:spLocks noChangeShapeType="1"/>
          </p:cNvSpPr>
          <p:nvPr/>
        </p:nvSpPr>
        <p:spPr bwMode="auto">
          <a:xfrm>
            <a:off x="6815138" y="1595438"/>
            <a:ext cx="228600" cy="0"/>
          </a:xfrm>
          <a:prstGeom prst="line">
            <a:avLst/>
          </a:prstGeom>
          <a:noFill/>
          <a:ln w="28575">
            <a:solidFill>
              <a:schemeClr val="tx1"/>
            </a:solidFill>
            <a:round/>
            <a:headEnd/>
            <a:tailEnd/>
          </a:ln>
          <a:effectLst/>
        </p:spPr>
        <p:txBody>
          <a:bodyPr/>
          <a:lstStyle/>
          <a:p>
            <a:endParaRPr lang="en-US"/>
          </a:p>
        </p:txBody>
      </p:sp>
      <p:sp>
        <p:nvSpPr>
          <p:cNvPr id="14" name="Slide Number Placeholder 13"/>
          <p:cNvSpPr>
            <a:spLocks noGrp="1"/>
          </p:cNvSpPr>
          <p:nvPr>
            <p:ph type="sldNum" sz="quarter" idx="12"/>
          </p:nvPr>
        </p:nvSpPr>
        <p:spPr/>
        <p:txBody>
          <a:bodyPr/>
          <a:lstStyle/>
          <a:p>
            <a:fld id="{E3946F7A-511C-4648-B2F5-555E2F5549C0}"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685800" y="0"/>
            <a:ext cx="7772400" cy="1143000"/>
          </a:xfrm>
        </p:spPr>
        <p:txBody>
          <a:bodyPr/>
          <a:lstStyle/>
          <a:p>
            <a:r>
              <a:rPr lang="en-US"/>
              <a:t>Maxterms</a:t>
            </a:r>
          </a:p>
        </p:txBody>
      </p:sp>
      <p:pic>
        <p:nvPicPr>
          <p:cNvPr id="192515" name="Picture 3" descr="13"/>
          <p:cNvPicPr>
            <a:picLocks noChangeAspect="1" noChangeArrowheads="1"/>
          </p:cNvPicPr>
          <p:nvPr/>
        </p:nvPicPr>
        <p:blipFill>
          <a:blip r:embed="rId3"/>
          <a:srcRect b="11429"/>
          <a:stretch>
            <a:fillRect/>
          </a:stretch>
        </p:blipFill>
        <p:spPr bwMode="auto">
          <a:xfrm>
            <a:off x="0" y="1066800"/>
            <a:ext cx="9144000" cy="4868863"/>
          </a:xfrm>
          <a:prstGeom prst="rect">
            <a:avLst/>
          </a:prstGeom>
          <a:noFill/>
        </p:spPr>
      </p:pic>
      <p:sp>
        <p:nvSpPr>
          <p:cNvPr id="192516" name="Rectangle 4"/>
          <p:cNvSpPr>
            <a:spLocks noChangeArrowheads="1"/>
          </p:cNvSpPr>
          <p:nvPr/>
        </p:nvSpPr>
        <p:spPr bwMode="auto">
          <a:xfrm>
            <a:off x="1447800" y="6019800"/>
            <a:ext cx="1985963" cy="579438"/>
          </a:xfrm>
          <a:prstGeom prst="rect">
            <a:avLst/>
          </a:prstGeom>
          <a:noFill/>
          <a:ln w="9525">
            <a:noFill/>
            <a:miter lim="800000"/>
            <a:headEnd/>
            <a:tailEnd/>
          </a:ln>
          <a:effectLst/>
        </p:spPr>
        <p:txBody>
          <a:bodyPr wrap="none">
            <a:spAutoFit/>
          </a:bodyPr>
          <a:lstStyle/>
          <a:p>
            <a:pPr algn="ctr"/>
            <a:r>
              <a:rPr lang="en-US" sz="3200">
                <a:latin typeface="Symbol" pitchFamily="18" charset="2"/>
              </a:rPr>
              <a:t>P (0,1,2,4)</a:t>
            </a:r>
          </a:p>
        </p:txBody>
      </p:sp>
      <p:sp>
        <p:nvSpPr>
          <p:cNvPr id="7" name="Slide Number Placeholder 6"/>
          <p:cNvSpPr>
            <a:spLocks noGrp="1"/>
          </p:cNvSpPr>
          <p:nvPr>
            <p:ph type="sldNum" sz="quarter" idx="12"/>
          </p:nvPr>
        </p:nvSpPr>
        <p:spPr/>
        <p:txBody>
          <a:bodyPr/>
          <a:lstStyle/>
          <a:p>
            <a:fld id="{E3946F7A-511C-4648-B2F5-555E2F5549C0}"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228600" y="304800"/>
            <a:ext cx="8610600" cy="1143000"/>
          </a:xfrm>
          <a:solidFill>
            <a:srgbClr val="FFFF00"/>
          </a:solidFill>
        </p:spPr>
        <p:txBody>
          <a:bodyPr/>
          <a:lstStyle/>
          <a:p>
            <a:r>
              <a:rPr lang="en-US" dirty="0"/>
              <a:t>Generalized Compact </a:t>
            </a:r>
            <a:r>
              <a:rPr lang="en-US" dirty="0" err="1"/>
              <a:t>Maxterm</a:t>
            </a:r>
            <a:r>
              <a:rPr lang="en-US" dirty="0"/>
              <a:t> Form</a:t>
            </a:r>
          </a:p>
        </p:txBody>
      </p:sp>
      <p:sp>
        <p:nvSpPr>
          <p:cNvPr id="191491" name="Rectangle 3"/>
          <p:cNvSpPr>
            <a:spLocks noChangeArrowheads="1"/>
          </p:cNvSpPr>
          <p:nvPr/>
        </p:nvSpPr>
        <p:spPr bwMode="auto">
          <a:xfrm>
            <a:off x="143082" y="2133600"/>
            <a:ext cx="9116599" cy="584775"/>
          </a:xfrm>
          <a:prstGeom prst="rect">
            <a:avLst/>
          </a:prstGeom>
          <a:noFill/>
          <a:ln w="9525">
            <a:noFill/>
            <a:miter lim="800000"/>
            <a:headEnd/>
            <a:tailEnd/>
          </a:ln>
          <a:effectLst/>
        </p:spPr>
        <p:txBody>
          <a:bodyPr wrap="none">
            <a:spAutoFit/>
          </a:bodyPr>
          <a:lstStyle/>
          <a:p>
            <a:pPr algn="ctr"/>
            <a:r>
              <a:rPr lang="en-US" sz="3200" dirty="0"/>
              <a:t>F(X</a:t>
            </a:r>
            <a:r>
              <a:rPr lang="en-US" sz="3200" baseline="-25000" dirty="0"/>
              <a:t>1</a:t>
            </a:r>
            <a:r>
              <a:rPr lang="en-US" sz="3200" dirty="0"/>
              <a:t>, X</a:t>
            </a:r>
            <a:r>
              <a:rPr lang="en-US" sz="3200" baseline="-25000" dirty="0"/>
              <a:t>2</a:t>
            </a:r>
            <a:r>
              <a:rPr lang="en-US" sz="3200" dirty="0"/>
              <a:t>,… </a:t>
            </a:r>
            <a:r>
              <a:rPr lang="en-US" sz="3200" dirty="0" err="1"/>
              <a:t>X</a:t>
            </a:r>
            <a:r>
              <a:rPr lang="en-US" sz="3200" baseline="-25000" dirty="0" err="1"/>
              <a:t>n</a:t>
            </a:r>
            <a:r>
              <a:rPr lang="en-US" sz="3200" dirty="0"/>
              <a:t>) = </a:t>
            </a:r>
            <a:r>
              <a:rPr lang="en-US" sz="3200" dirty="0">
                <a:latin typeface="Symbol" pitchFamily="18" charset="2"/>
              </a:rPr>
              <a:t>P </a:t>
            </a:r>
            <a:r>
              <a:rPr lang="en-US" sz="3200" dirty="0"/>
              <a:t>(</a:t>
            </a:r>
            <a:r>
              <a:rPr lang="en-US" sz="3200" dirty="0" err="1"/>
              <a:t>maxterms</a:t>
            </a:r>
            <a:r>
              <a:rPr lang="en-US" sz="3200" dirty="0"/>
              <a:t> </a:t>
            </a:r>
            <a:r>
              <a:rPr lang="en-US" sz="3200" dirty="0">
                <a:solidFill>
                  <a:srgbClr val="00B0F0"/>
                </a:solidFill>
              </a:rPr>
              <a:t>for 0s </a:t>
            </a:r>
            <a:r>
              <a:rPr lang="en-US" sz="3200" dirty="0"/>
              <a:t>of the function)</a:t>
            </a:r>
          </a:p>
        </p:txBody>
      </p:sp>
      <p:sp>
        <p:nvSpPr>
          <p:cNvPr id="191492" name="Rectangle 4"/>
          <p:cNvSpPr>
            <a:spLocks noChangeArrowheads="1"/>
          </p:cNvSpPr>
          <p:nvPr/>
        </p:nvSpPr>
        <p:spPr bwMode="auto">
          <a:xfrm>
            <a:off x="143082" y="3124200"/>
            <a:ext cx="9116599" cy="584775"/>
          </a:xfrm>
          <a:prstGeom prst="rect">
            <a:avLst/>
          </a:prstGeom>
          <a:noFill/>
          <a:ln w="9525">
            <a:noFill/>
            <a:miter lim="800000"/>
            <a:headEnd/>
            <a:tailEnd/>
          </a:ln>
          <a:effectLst/>
        </p:spPr>
        <p:txBody>
          <a:bodyPr wrap="none">
            <a:spAutoFit/>
          </a:bodyPr>
          <a:lstStyle/>
          <a:p>
            <a:pPr algn="ctr"/>
            <a:r>
              <a:rPr lang="en-US" sz="3200" dirty="0"/>
              <a:t>F(X</a:t>
            </a:r>
            <a:r>
              <a:rPr lang="en-US" sz="3200" baseline="-25000" dirty="0"/>
              <a:t>1</a:t>
            </a:r>
            <a:r>
              <a:rPr lang="en-US" sz="3200" dirty="0"/>
              <a:t>, X</a:t>
            </a:r>
            <a:r>
              <a:rPr lang="en-US" sz="3200" baseline="-25000" dirty="0"/>
              <a:t>2</a:t>
            </a:r>
            <a:r>
              <a:rPr lang="en-US" sz="3200" dirty="0"/>
              <a:t>,… </a:t>
            </a:r>
            <a:r>
              <a:rPr lang="en-US" sz="3200" dirty="0" err="1"/>
              <a:t>X</a:t>
            </a:r>
            <a:r>
              <a:rPr lang="en-US" sz="3200" baseline="-25000" dirty="0" err="1"/>
              <a:t>n</a:t>
            </a:r>
            <a:r>
              <a:rPr lang="en-US" sz="3200" dirty="0"/>
              <a:t>) = </a:t>
            </a:r>
            <a:r>
              <a:rPr lang="en-US" sz="3200" dirty="0">
                <a:latin typeface="Symbol" pitchFamily="18" charset="2"/>
              </a:rPr>
              <a:t>P </a:t>
            </a:r>
            <a:r>
              <a:rPr lang="en-US" sz="3200" dirty="0"/>
              <a:t>(</a:t>
            </a:r>
            <a:r>
              <a:rPr lang="en-US" sz="3200" dirty="0" err="1"/>
              <a:t>maxterms</a:t>
            </a:r>
            <a:r>
              <a:rPr lang="en-US" sz="3200" dirty="0"/>
              <a:t> </a:t>
            </a:r>
            <a:r>
              <a:rPr lang="en-US" sz="3200" dirty="0">
                <a:solidFill>
                  <a:srgbClr val="00B0F0"/>
                </a:solidFill>
              </a:rPr>
              <a:t>for 1s </a:t>
            </a:r>
            <a:r>
              <a:rPr lang="en-US" sz="3200" dirty="0"/>
              <a:t>of the function)</a:t>
            </a:r>
          </a:p>
        </p:txBody>
      </p:sp>
      <p:sp>
        <p:nvSpPr>
          <p:cNvPr id="191493" name="Line 5"/>
          <p:cNvSpPr>
            <a:spLocks noChangeShapeType="1"/>
          </p:cNvSpPr>
          <p:nvPr/>
        </p:nvSpPr>
        <p:spPr bwMode="auto">
          <a:xfrm>
            <a:off x="304800" y="3200400"/>
            <a:ext cx="304800" cy="0"/>
          </a:xfrm>
          <a:prstGeom prst="line">
            <a:avLst/>
          </a:prstGeom>
          <a:noFill/>
          <a:ln w="28575">
            <a:solidFill>
              <a:schemeClr val="tx1"/>
            </a:solidFill>
            <a:round/>
            <a:headEnd/>
            <a:tailEnd/>
          </a:ln>
          <a:effectLst/>
        </p:spPr>
        <p:txBody>
          <a:bodyPr/>
          <a:lstStyle/>
          <a:p>
            <a:endParaRPr lang="en-US"/>
          </a:p>
        </p:txBody>
      </p:sp>
      <p:sp>
        <p:nvSpPr>
          <p:cNvPr id="8" name="Slide Number Placeholder 7"/>
          <p:cNvSpPr>
            <a:spLocks noGrp="1"/>
          </p:cNvSpPr>
          <p:nvPr>
            <p:ph type="sldNum" sz="quarter" idx="12"/>
          </p:nvPr>
        </p:nvSpPr>
        <p:spPr/>
        <p:txBody>
          <a:bodyPr/>
          <a:lstStyle/>
          <a:p>
            <a:fld id="{E3946F7A-511C-4648-B2F5-555E2F5549C0}"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r>
              <a:rPr lang="en-US"/>
              <a:t>Relationship Between Minterms and Maxterms</a:t>
            </a:r>
          </a:p>
        </p:txBody>
      </p:sp>
      <p:sp>
        <p:nvSpPr>
          <p:cNvPr id="194563" name="Rectangle 3"/>
          <p:cNvSpPr>
            <a:spLocks noGrp="1" noChangeArrowheads="1"/>
          </p:cNvSpPr>
          <p:nvPr>
            <p:ph type="body" idx="1"/>
          </p:nvPr>
        </p:nvSpPr>
        <p:spPr/>
        <p:txBody>
          <a:bodyPr/>
          <a:lstStyle/>
          <a:p>
            <a:r>
              <a:rPr lang="en-US"/>
              <a:t> m</a:t>
            </a:r>
            <a:r>
              <a:rPr lang="en-US" baseline="-25000"/>
              <a:t>i</a:t>
            </a:r>
            <a:r>
              <a:rPr lang="en-US"/>
              <a:t> = M</a:t>
            </a:r>
            <a:r>
              <a:rPr lang="en-US" baseline="-25000"/>
              <a:t>i</a:t>
            </a:r>
            <a:r>
              <a:rPr lang="en-US"/>
              <a:t>,  M</a:t>
            </a:r>
            <a:r>
              <a:rPr lang="en-US" baseline="-25000"/>
              <a:t>i</a:t>
            </a:r>
            <a:r>
              <a:rPr lang="en-US"/>
              <a:t> = m</a:t>
            </a:r>
            <a:r>
              <a:rPr lang="en-US" baseline="-25000"/>
              <a:t>i</a:t>
            </a:r>
          </a:p>
          <a:p>
            <a:r>
              <a:rPr lang="en-US"/>
              <a:t> </a:t>
            </a:r>
            <a:r>
              <a:rPr lang="en-US">
                <a:latin typeface="Symbol" pitchFamily="18" charset="2"/>
              </a:rPr>
              <a:t>S </a:t>
            </a:r>
            <a:r>
              <a:rPr lang="en-US"/>
              <a:t>=</a:t>
            </a:r>
            <a:r>
              <a:rPr lang="en-US">
                <a:latin typeface="Symbol" pitchFamily="18" charset="2"/>
              </a:rPr>
              <a:t> P</a:t>
            </a:r>
            <a:r>
              <a:rPr lang="en-US"/>
              <a:t>,</a:t>
            </a:r>
            <a:r>
              <a:rPr lang="en-US">
                <a:latin typeface="Symbol" pitchFamily="18" charset="2"/>
              </a:rPr>
              <a:t> P </a:t>
            </a:r>
            <a:r>
              <a:rPr lang="en-US"/>
              <a:t>=</a:t>
            </a:r>
            <a:r>
              <a:rPr lang="en-US">
                <a:latin typeface="Symbol" pitchFamily="18" charset="2"/>
              </a:rPr>
              <a:t> S </a:t>
            </a:r>
          </a:p>
          <a:p>
            <a:endParaRPr lang="en-US">
              <a:latin typeface="Symbol" pitchFamily="18" charset="2"/>
            </a:endParaRPr>
          </a:p>
        </p:txBody>
      </p:sp>
      <p:sp>
        <p:nvSpPr>
          <p:cNvPr id="194564" name="Line 4"/>
          <p:cNvSpPr>
            <a:spLocks noChangeShapeType="1"/>
          </p:cNvSpPr>
          <p:nvPr/>
        </p:nvSpPr>
        <p:spPr bwMode="auto">
          <a:xfrm>
            <a:off x="1981200" y="2057400"/>
            <a:ext cx="381000" cy="0"/>
          </a:xfrm>
          <a:prstGeom prst="line">
            <a:avLst/>
          </a:prstGeom>
          <a:noFill/>
          <a:ln w="19050">
            <a:solidFill>
              <a:schemeClr val="tx1"/>
            </a:solidFill>
            <a:round/>
            <a:headEnd/>
            <a:tailEnd/>
          </a:ln>
          <a:effectLst/>
        </p:spPr>
        <p:txBody>
          <a:bodyPr/>
          <a:lstStyle/>
          <a:p>
            <a:endParaRPr lang="en-US"/>
          </a:p>
        </p:txBody>
      </p:sp>
      <p:sp>
        <p:nvSpPr>
          <p:cNvPr id="194565" name="Line 5"/>
          <p:cNvSpPr>
            <a:spLocks noChangeShapeType="1"/>
          </p:cNvSpPr>
          <p:nvPr/>
        </p:nvSpPr>
        <p:spPr bwMode="auto">
          <a:xfrm>
            <a:off x="3581400" y="2133600"/>
            <a:ext cx="381000" cy="0"/>
          </a:xfrm>
          <a:prstGeom prst="line">
            <a:avLst/>
          </a:prstGeom>
          <a:noFill/>
          <a:ln w="19050">
            <a:solidFill>
              <a:schemeClr val="tx1"/>
            </a:solidFill>
            <a:round/>
            <a:headEnd/>
            <a:tailEnd/>
          </a:ln>
          <a:effectLst/>
        </p:spPr>
        <p:txBody>
          <a:bodyPr/>
          <a:lstStyle/>
          <a:p>
            <a:endParaRPr lang="en-US"/>
          </a:p>
        </p:txBody>
      </p:sp>
      <p:sp>
        <p:nvSpPr>
          <p:cNvPr id="194566" name="Line 6"/>
          <p:cNvSpPr>
            <a:spLocks noChangeShapeType="1"/>
          </p:cNvSpPr>
          <p:nvPr/>
        </p:nvSpPr>
        <p:spPr bwMode="auto">
          <a:xfrm>
            <a:off x="1828800" y="2667000"/>
            <a:ext cx="381000" cy="0"/>
          </a:xfrm>
          <a:prstGeom prst="line">
            <a:avLst/>
          </a:prstGeom>
          <a:noFill/>
          <a:ln w="19050">
            <a:solidFill>
              <a:schemeClr val="tx1"/>
            </a:solidFill>
            <a:round/>
            <a:headEnd/>
            <a:tailEnd/>
          </a:ln>
          <a:effectLst/>
        </p:spPr>
        <p:txBody>
          <a:bodyPr/>
          <a:lstStyle/>
          <a:p>
            <a:endParaRPr lang="en-US"/>
          </a:p>
        </p:txBody>
      </p:sp>
      <p:sp>
        <p:nvSpPr>
          <p:cNvPr id="194567" name="Line 7"/>
          <p:cNvSpPr>
            <a:spLocks noChangeShapeType="1"/>
          </p:cNvSpPr>
          <p:nvPr/>
        </p:nvSpPr>
        <p:spPr bwMode="auto">
          <a:xfrm>
            <a:off x="3124200" y="2667000"/>
            <a:ext cx="381000" cy="0"/>
          </a:xfrm>
          <a:prstGeom prst="line">
            <a:avLst/>
          </a:prstGeom>
          <a:noFill/>
          <a:ln w="19050">
            <a:solidFill>
              <a:schemeClr val="tx1"/>
            </a:solidFill>
            <a:round/>
            <a:headEnd/>
            <a:tailEnd/>
          </a:ln>
          <a:effectLst/>
        </p:spPr>
        <p:txBody>
          <a:bodyPr/>
          <a:lstStyle/>
          <a:p>
            <a:endParaRPr lang="en-US"/>
          </a:p>
        </p:txBody>
      </p:sp>
      <p:sp>
        <p:nvSpPr>
          <p:cNvPr id="10" name="Slide Number Placeholder 9"/>
          <p:cNvSpPr>
            <a:spLocks noGrp="1"/>
          </p:cNvSpPr>
          <p:nvPr>
            <p:ph type="sldNum" sz="quarter" idx="12"/>
          </p:nvPr>
        </p:nvSpPr>
        <p:spPr/>
        <p:txBody>
          <a:bodyPr/>
          <a:lstStyle/>
          <a:p>
            <a:fld id="{92DE94AF-0A46-4C62-BFD8-CD250773C895}"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1" name="Rectangle 1027"/>
          <p:cNvSpPr>
            <a:spLocks noGrp="1" noChangeArrowheads="1"/>
          </p:cNvSpPr>
          <p:nvPr>
            <p:ph type="body" idx="4294967295"/>
          </p:nvPr>
        </p:nvSpPr>
        <p:spPr>
          <a:xfrm>
            <a:off x="304800" y="228600"/>
            <a:ext cx="8534400" cy="4114800"/>
          </a:xfrm>
        </p:spPr>
        <p:txBody>
          <a:bodyPr/>
          <a:lstStyle/>
          <a:p>
            <a:pPr>
              <a:buFontTx/>
              <a:buNone/>
            </a:pPr>
            <a:r>
              <a:rPr lang="en-US" sz="2400" dirty="0">
                <a:solidFill>
                  <a:srgbClr val="00B0F0"/>
                </a:solidFill>
              </a:rPr>
              <a:t>An example</a:t>
            </a:r>
            <a:r>
              <a:rPr lang="en-US" sz="2400" dirty="0"/>
              <a:t>:  Given the accompanying truth table, write the compact </a:t>
            </a:r>
            <a:r>
              <a:rPr lang="en-US" sz="2400" dirty="0" err="1"/>
              <a:t>minterm</a:t>
            </a:r>
            <a:r>
              <a:rPr lang="en-US" sz="2400" dirty="0"/>
              <a:t> form for F for its 1s and 0s.  Write the standard SOP form for each</a:t>
            </a:r>
            <a:r>
              <a:rPr lang="en-US" sz="2400" dirty="0" smtClean="0"/>
              <a:t>.</a:t>
            </a:r>
            <a:endParaRPr lang="en-US" sz="2400" dirty="0"/>
          </a:p>
        </p:txBody>
      </p:sp>
      <p:sp>
        <p:nvSpPr>
          <p:cNvPr id="196612" name="Text Box 1028"/>
          <p:cNvSpPr txBox="1">
            <a:spLocks noChangeArrowheads="1"/>
          </p:cNvSpPr>
          <p:nvPr/>
        </p:nvSpPr>
        <p:spPr bwMode="auto">
          <a:xfrm>
            <a:off x="533400" y="2362200"/>
            <a:ext cx="7543800" cy="3852863"/>
          </a:xfrm>
          <a:prstGeom prst="rect">
            <a:avLst/>
          </a:prstGeom>
          <a:noFill/>
          <a:ln w="9525">
            <a:noFill/>
            <a:miter lim="800000"/>
            <a:headEnd/>
            <a:tailEnd/>
          </a:ln>
          <a:effectLst/>
        </p:spPr>
        <p:txBody>
          <a:bodyPr>
            <a:spAutoFit/>
          </a:bodyPr>
          <a:lstStyle/>
          <a:p>
            <a:pPr marL="457200" indent="-457200">
              <a:lnSpc>
                <a:spcPct val="70000"/>
              </a:lnSpc>
              <a:spcBef>
                <a:spcPct val="50000"/>
              </a:spcBef>
            </a:pPr>
            <a:r>
              <a:rPr lang="en-US"/>
              <a:t>X  Y  Z      F</a:t>
            </a:r>
          </a:p>
          <a:p>
            <a:pPr marL="457200" indent="-457200">
              <a:lnSpc>
                <a:spcPct val="70000"/>
              </a:lnSpc>
              <a:spcBef>
                <a:spcPct val="50000"/>
              </a:spcBef>
            </a:pPr>
            <a:r>
              <a:rPr lang="en-US"/>
              <a:t>0   0   0      0</a:t>
            </a:r>
          </a:p>
          <a:p>
            <a:pPr marL="457200" indent="-457200">
              <a:lnSpc>
                <a:spcPct val="70000"/>
              </a:lnSpc>
              <a:spcBef>
                <a:spcPct val="50000"/>
              </a:spcBef>
            </a:pPr>
            <a:r>
              <a:rPr lang="en-US"/>
              <a:t>0   0   1      0</a:t>
            </a:r>
          </a:p>
          <a:p>
            <a:pPr marL="457200" indent="-457200">
              <a:lnSpc>
                <a:spcPct val="70000"/>
              </a:lnSpc>
              <a:spcBef>
                <a:spcPct val="50000"/>
              </a:spcBef>
            </a:pPr>
            <a:r>
              <a:rPr lang="en-US"/>
              <a:t>0   1   0      0</a:t>
            </a:r>
          </a:p>
          <a:p>
            <a:pPr marL="457200" indent="-457200">
              <a:lnSpc>
                <a:spcPct val="70000"/>
              </a:lnSpc>
              <a:spcBef>
                <a:spcPct val="50000"/>
              </a:spcBef>
            </a:pPr>
            <a:r>
              <a:rPr lang="en-US"/>
              <a:t>0   1   1      1</a:t>
            </a:r>
          </a:p>
          <a:p>
            <a:pPr marL="457200" indent="-457200">
              <a:lnSpc>
                <a:spcPct val="70000"/>
              </a:lnSpc>
              <a:spcBef>
                <a:spcPct val="50000"/>
              </a:spcBef>
            </a:pPr>
            <a:r>
              <a:rPr lang="en-US"/>
              <a:t>1   0   0      1</a:t>
            </a:r>
          </a:p>
          <a:p>
            <a:pPr marL="457200" indent="-457200">
              <a:lnSpc>
                <a:spcPct val="70000"/>
              </a:lnSpc>
              <a:spcBef>
                <a:spcPct val="50000"/>
              </a:spcBef>
            </a:pPr>
            <a:r>
              <a:rPr lang="en-US"/>
              <a:t>1   0   1      0</a:t>
            </a:r>
          </a:p>
          <a:p>
            <a:pPr marL="457200" indent="-457200">
              <a:lnSpc>
                <a:spcPct val="70000"/>
              </a:lnSpc>
              <a:spcBef>
                <a:spcPct val="50000"/>
              </a:spcBef>
            </a:pPr>
            <a:r>
              <a:rPr lang="en-US"/>
              <a:t>1   1   0      1</a:t>
            </a:r>
          </a:p>
          <a:p>
            <a:pPr marL="457200" indent="-457200">
              <a:lnSpc>
                <a:spcPct val="70000"/>
              </a:lnSpc>
              <a:spcBef>
                <a:spcPct val="50000"/>
              </a:spcBef>
            </a:pPr>
            <a:r>
              <a:rPr lang="en-US"/>
              <a:t>1   1   1      0</a:t>
            </a:r>
          </a:p>
        </p:txBody>
      </p:sp>
      <p:sp>
        <p:nvSpPr>
          <p:cNvPr id="196613" name="Line 1029"/>
          <p:cNvSpPr>
            <a:spLocks noChangeShapeType="1"/>
          </p:cNvSpPr>
          <p:nvPr/>
        </p:nvSpPr>
        <p:spPr bwMode="auto">
          <a:xfrm>
            <a:off x="1676400" y="2362200"/>
            <a:ext cx="0" cy="3810000"/>
          </a:xfrm>
          <a:prstGeom prst="line">
            <a:avLst/>
          </a:prstGeom>
          <a:noFill/>
          <a:ln w="38100">
            <a:solidFill>
              <a:schemeClr val="accent2"/>
            </a:solidFill>
            <a:round/>
            <a:headEnd/>
            <a:tailEnd/>
          </a:ln>
          <a:effectLst/>
        </p:spPr>
        <p:txBody>
          <a:bodyPr/>
          <a:lstStyle/>
          <a:p>
            <a:endParaRPr lang="en-US"/>
          </a:p>
        </p:txBody>
      </p:sp>
      <p:sp>
        <p:nvSpPr>
          <p:cNvPr id="196614" name="Line 1030"/>
          <p:cNvSpPr>
            <a:spLocks noChangeShapeType="1"/>
          </p:cNvSpPr>
          <p:nvPr/>
        </p:nvSpPr>
        <p:spPr bwMode="auto">
          <a:xfrm>
            <a:off x="533400" y="2743200"/>
            <a:ext cx="1828800" cy="0"/>
          </a:xfrm>
          <a:prstGeom prst="line">
            <a:avLst/>
          </a:prstGeom>
          <a:noFill/>
          <a:ln w="38100">
            <a:solidFill>
              <a:schemeClr val="accent2"/>
            </a:solidFill>
            <a:round/>
            <a:headEnd/>
            <a:tailEnd/>
          </a:ln>
          <a:effectLst/>
        </p:spPr>
        <p:txBody>
          <a:bodyPr/>
          <a:lstStyle/>
          <a:p>
            <a:endParaRPr lang="en-US"/>
          </a:p>
        </p:txBody>
      </p:sp>
      <p:sp>
        <p:nvSpPr>
          <p:cNvPr id="196615" name="Text Box 1031"/>
          <p:cNvSpPr txBox="1">
            <a:spLocks noChangeArrowheads="1"/>
          </p:cNvSpPr>
          <p:nvPr/>
        </p:nvSpPr>
        <p:spPr bwMode="auto">
          <a:xfrm>
            <a:off x="2895600" y="2203450"/>
            <a:ext cx="1671638" cy="457200"/>
          </a:xfrm>
          <a:prstGeom prst="rect">
            <a:avLst/>
          </a:prstGeom>
          <a:noFill/>
          <a:ln w="9525">
            <a:noFill/>
            <a:miter lim="800000"/>
            <a:headEnd/>
            <a:tailEnd/>
          </a:ln>
          <a:effectLst/>
        </p:spPr>
        <p:txBody>
          <a:bodyPr wrap="none">
            <a:spAutoFit/>
          </a:bodyPr>
          <a:lstStyle/>
          <a:p>
            <a:r>
              <a:rPr lang="en-US"/>
              <a:t>F = </a:t>
            </a:r>
            <a:r>
              <a:rPr lang="en-US">
                <a:latin typeface="Symbol" pitchFamily="18" charset="2"/>
              </a:rPr>
              <a:t>S</a:t>
            </a:r>
            <a:r>
              <a:rPr lang="en-US"/>
              <a:t>(3,4,6)</a:t>
            </a:r>
          </a:p>
        </p:txBody>
      </p:sp>
      <p:sp>
        <p:nvSpPr>
          <p:cNvPr id="196617" name="Text Box 1033"/>
          <p:cNvSpPr txBox="1">
            <a:spLocks noChangeArrowheads="1"/>
          </p:cNvSpPr>
          <p:nvPr/>
        </p:nvSpPr>
        <p:spPr bwMode="auto">
          <a:xfrm>
            <a:off x="2438400" y="1676400"/>
            <a:ext cx="3544688" cy="461665"/>
          </a:xfrm>
          <a:prstGeom prst="rect">
            <a:avLst/>
          </a:prstGeom>
          <a:noFill/>
          <a:ln w="9525">
            <a:noFill/>
            <a:miter lim="800000"/>
            <a:headEnd/>
            <a:tailEnd/>
          </a:ln>
          <a:effectLst/>
        </p:spPr>
        <p:txBody>
          <a:bodyPr wrap="none">
            <a:spAutoFit/>
          </a:bodyPr>
          <a:lstStyle/>
          <a:p>
            <a:r>
              <a:rPr lang="en-US" dirty="0">
                <a:latin typeface="+mj-lt"/>
              </a:rPr>
              <a:t>Compact </a:t>
            </a:r>
            <a:r>
              <a:rPr lang="en-US" dirty="0" err="1">
                <a:latin typeface="+mj-lt"/>
              </a:rPr>
              <a:t>minterm</a:t>
            </a:r>
            <a:r>
              <a:rPr lang="en-US" dirty="0">
                <a:latin typeface="+mj-lt"/>
              </a:rPr>
              <a:t> form 1s:</a:t>
            </a:r>
          </a:p>
        </p:txBody>
      </p:sp>
      <p:sp>
        <p:nvSpPr>
          <p:cNvPr id="196618" name="Text Box 1034"/>
          <p:cNvSpPr txBox="1">
            <a:spLocks noChangeArrowheads="1"/>
          </p:cNvSpPr>
          <p:nvPr/>
        </p:nvSpPr>
        <p:spPr bwMode="auto">
          <a:xfrm>
            <a:off x="2438400" y="4038600"/>
            <a:ext cx="3544688" cy="461665"/>
          </a:xfrm>
          <a:prstGeom prst="rect">
            <a:avLst/>
          </a:prstGeom>
          <a:noFill/>
          <a:ln w="9525">
            <a:noFill/>
            <a:miter lim="800000"/>
            <a:headEnd/>
            <a:tailEnd/>
          </a:ln>
          <a:effectLst/>
        </p:spPr>
        <p:txBody>
          <a:bodyPr wrap="none">
            <a:spAutoFit/>
          </a:bodyPr>
          <a:lstStyle/>
          <a:p>
            <a:r>
              <a:rPr lang="en-US" dirty="0">
                <a:latin typeface="+mj-lt"/>
              </a:rPr>
              <a:t>Compact </a:t>
            </a:r>
            <a:r>
              <a:rPr lang="en-US" dirty="0" err="1">
                <a:latin typeface="+mj-lt"/>
              </a:rPr>
              <a:t>minterm</a:t>
            </a:r>
            <a:r>
              <a:rPr lang="en-US" dirty="0">
                <a:latin typeface="+mj-lt"/>
              </a:rPr>
              <a:t> form </a:t>
            </a:r>
            <a:r>
              <a:rPr lang="en-US" dirty="0">
                <a:solidFill>
                  <a:srgbClr val="FF0000"/>
                </a:solidFill>
                <a:latin typeface="+mj-lt"/>
              </a:rPr>
              <a:t>0s</a:t>
            </a:r>
            <a:r>
              <a:rPr lang="en-US" dirty="0">
                <a:latin typeface="+mj-lt"/>
              </a:rPr>
              <a:t>:</a:t>
            </a:r>
          </a:p>
        </p:txBody>
      </p:sp>
      <p:sp>
        <p:nvSpPr>
          <p:cNvPr id="196619" name="Text Box 1035"/>
          <p:cNvSpPr txBox="1">
            <a:spLocks noChangeArrowheads="1"/>
          </p:cNvSpPr>
          <p:nvPr/>
        </p:nvSpPr>
        <p:spPr bwMode="auto">
          <a:xfrm>
            <a:off x="2438400" y="2838450"/>
            <a:ext cx="3384550" cy="457200"/>
          </a:xfrm>
          <a:prstGeom prst="rect">
            <a:avLst/>
          </a:prstGeom>
          <a:noFill/>
          <a:ln w="9525">
            <a:noFill/>
            <a:miter lim="800000"/>
            <a:headEnd/>
            <a:tailEnd/>
          </a:ln>
          <a:effectLst/>
        </p:spPr>
        <p:txBody>
          <a:bodyPr wrap="none">
            <a:spAutoFit/>
          </a:bodyPr>
          <a:lstStyle/>
          <a:p>
            <a:r>
              <a:rPr lang="en-US" dirty="0" smtClean="0">
                <a:latin typeface="+mj-lt"/>
              </a:rPr>
              <a:t>Corresponding </a:t>
            </a:r>
            <a:r>
              <a:rPr lang="en-US" dirty="0">
                <a:latin typeface="+mj-lt"/>
              </a:rPr>
              <a:t>SOP</a:t>
            </a:r>
            <a:r>
              <a:rPr lang="en-US" dirty="0" smtClean="0">
                <a:latin typeface="+mj-lt"/>
              </a:rPr>
              <a:t> </a:t>
            </a:r>
            <a:r>
              <a:rPr lang="en-US" dirty="0">
                <a:latin typeface="+mj-lt"/>
              </a:rPr>
              <a:t>form:</a:t>
            </a:r>
          </a:p>
        </p:txBody>
      </p:sp>
      <p:sp>
        <p:nvSpPr>
          <p:cNvPr id="196620" name="Text Box 1036"/>
          <p:cNvSpPr txBox="1">
            <a:spLocks noChangeArrowheads="1"/>
          </p:cNvSpPr>
          <p:nvPr/>
        </p:nvSpPr>
        <p:spPr bwMode="auto">
          <a:xfrm>
            <a:off x="2438400" y="5105400"/>
            <a:ext cx="3384550" cy="457200"/>
          </a:xfrm>
          <a:prstGeom prst="rect">
            <a:avLst/>
          </a:prstGeom>
          <a:noFill/>
          <a:ln w="9525">
            <a:noFill/>
            <a:miter lim="800000"/>
            <a:headEnd/>
            <a:tailEnd/>
          </a:ln>
          <a:effectLst/>
        </p:spPr>
        <p:txBody>
          <a:bodyPr wrap="none">
            <a:spAutoFit/>
          </a:bodyPr>
          <a:lstStyle/>
          <a:p>
            <a:r>
              <a:rPr lang="en-US" dirty="0">
                <a:latin typeface="+mj-lt"/>
              </a:rPr>
              <a:t>Corresponding SOP form:</a:t>
            </a:r>
          </a:p>
        </p:txBody>
      </p:sp>
      <p:grpSp>
        <p:nvGrpSpPr>
          <p:cNvPr id="196639" name="Group 1055"/>
          <p:cNvGrpSpPr>
            <a:grpSpLocks/>
          </p:cNvGrpSpPr>
          <p:nvPr/>
        </p:nvGrpSpPr>
        <p:grpSpPr bwMode="auto">
          <a:xfrm>
            <a:off x="2895600" y="3352800"/>
            <a:ext cx="3663950" cy="457200"/>
            <a:chOff x="1824" y="2292"/>
            <a:chExt cx="2308" cy="288"/>
          </a:xfrm>
        </p:grpSpPr>
        <p:sp>
          <p:nvSpPr>
            <p:cNvPr id="196621" name="Text Box 1037"/>
            <p:cNvSpPr txBox="1">
              <a:spLocks noChangeArrowheads="1"/>
            </p:cNvSpPr>
            <p:nvPr/>
          </p:nvSpPr>
          <p:spPr bwMode="auto">
            <a:xfrm>
              <a:off x="1824" y="2292"/>
              <a:ext cx="2308" cy="288"/>
            </a:xfrm>
            <a:prstGeom prst="rect">
              <a:avLst/>
            </a:prstGeom>
            <a:noFill/>
            <a:ln w="9525">
              <a:noFill/>
              <a:miter lim="800000"/>
              <a:headEnd/>
              <a:tailEnd/>
            </a:ln>
            <a:effectLst/>
          </p:spPr>
          <p:txBody>
            <a:bodyPr wrap="none">
              <a:spAutoFit/>
            </a:bodyPr>
            <a:lstStyle/>
            <a:p>
              <a:r>
                <a:rPr lang="en-US"/>
                <a:t>F = X</a:t>
              </a:r>
              <a:r>
                <a:rPr lang="en-US">
                  <a:latin typeface="Symbol" pitchFamily="18" charset="2"/>
                </a:rPr>
                <a:t>×</a:t>
              </a:r>
              <a:r>
                <a:rPr lang="en-US"/>
                <a:t>Y</a:t>
              </a:r>
              <a:r>
                <a:rPr lang="en-US">
                  <a:latin typeface="Symbol" pitchFamily="18" charset="2"/>
                </a:rPr>
                <a:t>×</a:t>
              </a:r>
              <a:r>
                <a:rPr lang="en-US"/>
                <a:t>Z + X</a:t>
              </a:r>
              <a:r>
                <a:rPr lang="en-US">
                  <a:latin typeface="Symbol" pitchFamily="18" charset="2"/>
                </a:rPr>
                <a:t>×</a:t>
              </a:r>
              <a:r>
                <a:rPr lang="en-US"/>
                <a:t>Y</a:t>
              </a:r>
              <a:r>
                <a:rPr lang="en-US">
                  <a:latin typeface="Symbol" pitchFamily="18" charset="2"/>
                </a:rPr>
                <a:t>×</a:t>
              </a:r>
              <a:r>
                <a:rPr lang="en-US"/>
                <a:t>Z + X</a:t>
              </a:r>
              <a:r>
                <a:rPr lang="en-US">
                  <a:latin typeface="Symbol" pitchFamily="18" charset="2"/>
                </a:rPr>
                <a:t>×</a:t>
              </a:r>
              <a:r>
                <a:rPr lang="en-US"/>
                <a:t>Y</a:t>
              </a:r>
              <a:r>
                <a:rPr lang="en-US">
                  <a:latin typeface="Symbol" pitchFamily="18" charset="2"/>
                </a:rPr>
                <a:t>×</a:t>
              </a:r>
              <a:r>
                <a:rPr lang="en-US"/>
                <a:t>Z</a:t>
              </a:r>
            </a:p>
          </p:txBody>
        </p:sp>
        <p:sp>
          <p:nvSpPr>
            <p:cNvPr id="196625" name="Line 1041"/>
            <p:cNvSpPr>
              <a:spLocks noChangeShapeType="1"/>
            </p:cNvSpPr>
            <p:nvPr/>
          </p:nvSpPr>
          <p:spPr bwMode="auto">
            <a:xfrm flipH="1">
              <a:off x="2160" y="2352"/>
              <a:ext cx="192" cy="0"/>
            </a:xfrm>
            <a:prstGeom prst="line">
              <a:avLst/>
            </a:prstGeom>
            <a:noFill/>
            <a:ln w="19050">
              <a:solidFill>
                <a:schemeClr val="tx1"/>
              </a:solidFill>
              <a:round/>
              <a:headEnd/>
              <a:tailEnd/>
            </a:ln>
            <a:effectLst/>
          </p:spPr>
          <p:txBody>
            <a:bodyPr/>
            <a:lstStyle/>
            <a:p>
              <a:endParaRPr lang="en-US"/>
            </a:p>
          </p:txBody>
        </p:sp>
        <p:sp>
          <p:nvSpPr>
            <p:cNvPr id="196626" name="Line 1042"/>
            <p:cNvSpPr>
              <a:spLocks noChangeShapeType="1"/>
            </p:cNvSpPr>
            <p:nvPr/>
          </p:nvSpPr>
          <p:spPr bwMode="auto">
            <a:xfrm flipH="1">
              <a:off x="3072" y="2352"/>
              <a:ext cx="144" cy="0"/>
            </a:xfrm>
            <a:prstGeom prst="line">
              <a:avLst/>
            </a:prstGeom>
            <a:noFill/>
            <a:ln w="19050">
              <a:solidFill>
                <a:schemeClr val="tx1"/>
              </a:solidFill>
              <a:round/>
              <a:headEnd/>
              <a:tailEnd/>
            </a:ln>
            <a:effectLst/>
          </p:spPr>
          <p:txBody>
            <a:bodyPr/>
            <a:lstStyle/>
            <a:p>
              <a:endParaRPr lang="en-US"/>
            </a:p>
          </p:txBody>
        </p:sp>
        <p:sp>
          <p:nvSpPr>
            <p:cNvPr id="196627" name="Line 1043"/>
            <p:cNvSpPr>
              <a:spLocks noChangeShapeType="1"/>
            </p:cNvSpPr>
            <p:nvPr/>
          </p:nvSpPr>
          <p:spPr bwMode="auto">
            <a:xfrm flipH="1">
              <a:off x="3264" y="2352"/>
              <a:ext cx="144" cy="0"/>
            </a:xfrm>
            <a:prstGeom prst="line">
              <a:avLst/>
            </a:prstGeom>
            <a:noFill/>
            <a:ln w="19050">
              <a:solidFill>
                <a:schemeClr val="tx1"/>
              </a:solidFill>
              <a:round/>
              <a:headEnd/>
              <a:tailEnd/>
            </a:ln>
            <a:effectLst/>
          </p:spPr>
          <p:txBody>
            <a:bodyPr/>
            <a:lstStyle/>
            <a:p>
              <a:endParaRPr lang="en-US"/>
            </a:p>
          </p:txBody>
        </p:sp>
        <p:sp>
          <p:nvSpPr>
            <p:cNvPr id="196628" name="Line 1044"/>
            <p:cNvSpPr>
              <a:spLocks noChangeShapeType="1"/>
            </p:cNvSpPr>
            <p:nvPr/>
          </p:nvSpPr>
          <p:spPr bwMode="auto">
            <a:xfrm flipH="1">
              <a:off x="3936" y="2352"/>
              <a:ext cx="144" cy="0"/>
            </a:xfrm>
            <a:prstGeom prst="line">
              <a:avLst/>
            </a:prstGeom>
            <a:noFill/>
            <a:ln w="19050">
              <a:solidFill>
                <a:schemeClr val="tx1"/>
              </a:solidFill>
              <a:round/>
              <a:headEnd/>
              <a:tailEnd/>
            </a:ln>
            <a:effectLst/>
          </p:spPr>
          <p:txBody>
            <a:bodyPr/>
            <a:lstStyle/>
            <a:p>
              <a:endParaRPr lang="en-US"/>
            </a:p>
          </p:txBody>
        </p:sp>
      </p:grpSp>
      <p:grpSp>
        <p:nvGrpSpPr>
          <p:cNvPr id="196640" name="Group 1056"/>
          <p:cNvGrpSpPr>
            <a:grpSpLocks/>
          </p:cNvGrpSpPr>
          <p:nvPr/>
        </p:nvGrpSpPr>
        <p:grpSpPr bwMode="auto">
          <a:xfrm>
            <a:off x="2895600" y="4565650"/>
            <a:ext cx="2128838" cy="457200"/>
            <a:chOff x="1824" y="3056"/>
            <a:chExt cx="1341" cy="288"/>
          </a:xfrm>
        </p:grpSpPr>
        <p:sp>
          <p:nvSpPr>
            <p:cNvPr id="196616" name="Text Box 1032"/>
            <p:cNvSpPr txBox="1">
              <a:spLocks noChangeArrowheads="1"/>
            </p:cNvSpPr>
            <p:nvPr/>
          </p:nvSpPr>
          <p:spPr bwMode="auto">
            <a:xfrm>
              <a:off x="1824" y="3056"/>
              <a:ext cx="1341" cy="288"/>
            </a:xfrm>
            <a:prstGeom prst="rect">
              <a:avLst/>
            </a:prstGeom>
            <a:noFill/>
            <a:ln w="9525">
              <a:noFill/>
              <a:miter lim="800000"/>
              <a:headEnd/>
              <a:tailEnd/>
            </a:ln>
            <a:effectLst/>
          </p:spPr>
          <p:txBody>
            <a:bodyPr wrap="none">
              <a:spAutoFit/>
            </a:bodyPr>
            <a:lstStyle/>
            <a:p>
              <a:r>
                <a:rPr lang="en-US"/>
                <a:t>F = </a:t>
              </a:r>
              <a:r>
                <a:rPr lang="en-US">
                  <a:latin typeface="Symbol" pitchFamily="18" charset="2"/>
                </a:rPr>
                <a:t>S</a:t>
              </a:r>
              <a:r>
                <a:rPr lang="en-US"/>
                <a:t>(0,1,2,5,7)</a:t>
              </a:r>
            </a:p>
          </p:txBody>
        </p:sp>
        <p:sp>
          <p:nvSpPr>
            <p:cNvPr id="196629" name="Line 1045"/>
            <p:cNvSpPr>
              <a:spLocks noChangeShapeType="1"/>
            </p:cNvSpPr>
            <p:nvPr/>
          </p:nvSpPr>
          <p:spPr bwMode="auto">
            <a:xfrm flipH="1">
              <a:off x="1872" y="3120"/>
              <a:ext cx="144" cy="0"/>
            </a:xfrm>
            <a:prstGeom prst="line">
              <a:avLst/>
            </a:prstGeom>
            <a:noFill/>
            <a:ln w="19050">
              <a:solidFill>
                <a:schemeClr val="tx1"/>
              </a:solidFill>
              <a:round/>
              <a:headEnd/>
              <a:tailEnd/>
            </a:ln>
            <a:effectLst/>
          </p:spPr>
          <p:txBody>
            <a:bodyPr/>
            <a:lstStyle/>
            <a:p>
              <a:endParaRPr lang="en-US"/>
            </a:p>
          </p:txBody>
        </p:sp>
      </p:grpSp>
      <p:grpSp>
        <p:nvGrpSpPr>
          <p:cNvPr id="196641" name="Group 1057"/>
          <p:cNvGrpSpPr>
            <a:grpSpLocks/>
          </p:cNvGrpSpPr>
          <p:nvPr/>
        </p:nvGrpSpPr>
        <p:grpSpPr bwMode="auto">
          <a:xfrm>
            <a:off x="2895600" y="5632450"/>
            <a:ext cx="5870575" cy="457200"/>
            <a:chOff x="1824" y="3728"/>
            <a:chExt cx="3698" cy="288"/>
          </a:xfrm>
        </p:grpSpPr>
        <p:sp>
          <p:nvSpPr>
            <p:cNvPr id="196622" name="Text Box 1038"/>
            <p:cNvSpPr txBox="1">
              <a:spLocks noChangeArrowheads="1"/>
            </p:cNvSpPr>
            <p:nvPr/>
          </p:nvSpPr>
          <p:spPr bwMode="auto">
            <a:xfrm>
              <a:off x="1824" y="3728"/>
              <a:ext cx="3698" cy="288"/>
            </a:xfrm>
            <a:prstGeom prst="rect">
              <a:avLst/>
            </a:prstGeom>
            <a:noFill/>
            <a:ln w="9525">
              <a:noFill/>
              <a:miter lim="800000"/>
              <a:headEnd/>
              <a:tailEnd/>
            </a:ln>
            <a:effectLst/>
          </p:spPr>
          <p:txBody>
            <a:bodyPr wrap="none">
              <a:spAutoFit/>
            </a:bodyPr>
            <a:lstStyle/>
            <a:p>
              <a:r>
                <a:rPr lang="en-US"/>
                <a:t>F = X</a:t>
              </a:r>
              <a:r>
                <a:rPr lang="en-US">
                  <a:latin typeface="Symbol" pitchFamily="18" charset="2"/>
                </a:rPr>
                <a:t>×</a:t>
              </a:r>
              <a:r>
                <a:rPr lang="en-US"/>
                <a:t>Y</a:t>
              </a:r>
              <a:r>
                <a:rPr lang="en-US">
                  <a:latin typeface="Symbol" pitchFamily="18" charset="2"/>
                </a:rPr>
                <a:t>×</a:t>
              </a:r>
              <a:r>
                <a:rPr lang="en-US"/>
                <a:t>Z + X</a:t>
              </a:r>
              <a:r>
                <a:rPr lang="en-US">
                  <a:latin typeface="Symbol" pitchFamily="18" charset="2"/>
                </a:rPr>
                <a:t>×</a:t>
              </a:r>
              <a:r>
                <a:rPr lang="en-US"/>
                <a:t>Y</a:t>
              </a:r>
              <a:r>
                <a:rPr lang="en-US">
                  <a:latin typeface="Symbol" pitchFamily="18" charset="2"/>
                </a:rPr>
                <a:t>×</a:t>
              </a:r>
              <a:r>
                <a:rPr lang="en-US"/>
                <a:t>Z + X</a:t>
              </a:r>
              <a:r>
                <a:rPr lang="en-US">
                  <a:latin typeface="Symbol" pitchFamily="18" charset="2"/>
                </a:rPr>
                <a:t>×</a:t>
              </a:r>
              <a:r>
                <a:rPr lang="en-US"/>
                <a:t>Y</a:t>
              </a:r>
              <a:r>
                <a:rPr lang="en-US">
                  <a:latin typeface="Symbol" pitchFamily="18" charset="2"/>
                </a:rPr>
                <a:t>×</a:t>
              </a:r>
              <a:r>
                <a:rPr lang="en-US"/>
                <a:t>Z + X</a:t>
              </a:r>
              <a:r>
                <a:rPr lang="en-US">
                  <a:latin typeface="Symbol" pitchFamily="18" charset="2"/>
                </a:rPr>
                <a:t>×</a:t>
              </a:r>
              <a:r>
                <a:rPr lang="en-US"/>
                <a:t>Y</a:t>
              </a:r>
              <a:r>
                <a:rPr lang="en-US">
                  <a:latin typeface="Symbol" pitchFamily="18" charset="2"/>
                </a:rPr>
                <a:t>×</a:t>
              </a:r>
              <a:r>
                <a:rPr lang="en-US"/>
                <a:t>Z + X</a:t>
              </a:r>
              <a:r>
                <a:rPr lang="en-US">
                  <a:latin typeface="Symbol" pitchFamily="18" charset="2"/>
                </a:rPr>
                <a:t>×</a:t>
              </a:r>
              <a:r>
                <a:rPr lang="en-US"/>
                <a:t>Y</a:t>
              </a:r>
              <a:r>
                <a:rPr lang="en-US">
                  <a:latin typeface="Symbol" pitchFamily="18" charset="2"/>
                </a:rPr>
                <a:t>×</a:t>
              </a:r>
              <a:r>
                <a:rPr lang="en-US"/>
                <a:t>Z</a:t>
              </a:r>
            </a:p>
          </p:txBody>
        </p:sp>
        <p:sp>
          <p:nvSpPr>
            <p:cNvPr id="196630" name="Line 1046"/>
            <p:cNvSpPr>
              <a:spLocks noChangeShapeType="1"/>
            </p:cNvSpPr>
            <p:nvPr/>
          </p:nvSpPr>
          <p:spPr bwMode="auto">
            <a:xfrm flipH="1">
              <a:off x="1872" y="3792"/>
              <a:ext cx="144" cy="0"/>
            </a:xfrm>
            <a:prstGeom prst="line">
              <a:avLst/>
            </a:prstGeom>
            <a:noFill/>
            <a:ln w="19050">
              <a:solidFill>
                <a:schemeClr val="tx1"/>
              </a:solidFill>
              <a:round/>
              <a:headEnd/>
              <a:tailEnd/>
            </a:ln>
            <a:effectLst/>
          </p:spPr>
          <p:txBody>
            <a:bodyPr/>
            <a:lstStyle/>
            <a:p>
              <a:endParaRPr lang="en-US"/>
            </a:p>
          </p:txBody>
        </p:sp>
        <p:sp>
          <p:nvSpPr>
            <p:cNvPr id="196631" name="Line 1047"/>
            <p:cNvSpPr>
              <a:spLocks noChangeShapeType="1"/>
            </p:cNvSpPr>
            <p:nvPr/>
          </p:nvSpPr>
          <p:spPr bwMode="auto">
            <a:xfrm flipH="1">
              <a:off x="2160" y="3792"/>
              <a:ext cx="192" cy="0"/>
            </a:xfrm>
            <a:prstGeom prst="line">
              <a:avLst/>
            </a:prstGeom>
            <a:noFill/>
            <a:ln w="19050">
              <a:solidFill>
                <a:schemeClr val="tx1"/>
              </a:solidFill>
              <a:round/>
              <a:headEnd/>
              <a:tailEnd/>
            </a:ln>
            <a:effectLst/>
          </p:spPr>
          <p:txBody>
            <a:bodyPr/>
            <a:lstStyle/>
            <a:p>
              <a:endParaRPr lang="en-US"/>
            </a:p>
          </p:txBody>
        </p:sp>
        <p:sp>
          <p:nvSpPr>
            <p:cNvPr id="196632" name="Line 1048"/>
            <p:cNvSpPr>
              <a:spLocks noChangeShapeType="1"/>
            </p:cNvSpPr>
            <p:nvPr/>
          </p:nvSpPr>
          <p:spPr bwMode="auto">
            <a:xfrm flipH="1">
              <a:off x="2400" y="3792"/>
              <a:ext cx="144" cy="0"/>
            </a:xfrm>
            <a:prstGeom prst="line">
              <a:avLst/>
            </a:prstGeom>
            <a:noFill/>
            <a:ln w="19050">
              <a:solidFill>
                <a:schemeClr val="tx1"/>
              </a:solidFill>
              <a:round/>
              <a:headEnd/>
              <a:tailEnd/>
            </a:ln>
            <a:effectLst/>
          </p:spPr>
          <p:txBody>
            <a:bodyPr/>
            <a:lstStyle/>
            <a:p>
              <a:endParaRPr lang="en-US"/>
            </a:p>
          </p:txBody>
        </p:sp>
        <p:sp>
          <p:nvSpPr>
            <p:cNvPr id="196633" name="Line 1049"/>
            <p:cNvSpPr>
              <a:spLocks noChangeShapeType="1"/>
            </p:cNvSpPr>
            <p:nvPr/>
          </p:nvSpPr>
          <p:spPr bwMode="auto">
            <a:xfrm flipH="1">
              <a:off x="2592" y="3792"/>
              <a:ext cx="144" cy="0"/>
            </a:xfrm>
            <a:prstGeom prst="line">
              <a:avLst/>
            </a:prstGeom>
            <a:noFill/>
            <a:ln w="19050">
              <a:solidFill>
                <a:schemeClr val="tx1"/>
              </a:solidFill>
              <a:round/>
              <a:headEnd/>
              <a:tailEnd/>
            </a:ln>
            <a:effectLst/>
          </p:spPr>
          <p:txBody>
            <a:bodyPr/>
            <a:lstStyle/>
            <a:p>
              <a:endParaRPr lang="en-US"/>
            </a:p>
          </p:txBody>
        </p:sp>
        <p:sp>
          <p:nvSpPr>
            <p:cNvPr id="196634" name="Line 1050"/>
            <p:cNvSpPr>
              <a:spLocks noChangeShapeType="1"/>
            </p:cNvSpPr>
            <p:nvPr/>
          </p:nvSpPr>
          <p:spPr bwMode="auto">
            <a:xfrm flipH="1">
              <a:off x="2832" y="3792"/>
              <a:ext cx="192" cy="0"/>
            </a:xfrm>
            <a:prstGeom prst="line">
              <a:avLst/>
            </a:prstGeom>
            <a:noFill/>
            <a:ln w="19050">
              <a:solidFill>
                <a:schemeClr val="tx1"/>
              </a:solidFill>
              <a:round/>
              <a:headEnd/>
              <a:tailEnd/>
            </a:ln>
            <a:effectLst/>
          </p:spPr>
          <p:txBody>
            <a:bodyPr/>
            <a:lstStyle/>
            <a:p>
              <a:endParaRPr lang="en-US"/>
            </a:p>
          </p:txBody>
        </p:sp>
        <p:sp>
          <p:nvSpPr>
            <p:cNvPr id="196635" name="Line 1051"/>
            <p:cNvSpPr>
              <a:spLocks noChangeShapeType="1"/>
            </p:cNvSpPr>
            <p:nvPr/>
          </p:nvSpPr>
          <p:spPr bwMode="auto">
            <a:xfrm flipH="1">
              <a:off x="3072" y="3792"/>
              <a:ext cx="144" cy="0"/>
            </a:xfrm>
            <a:prstGeom prst="line">
              <a:avLst/>
            </a:prstGeom>
            <a:noFill/>
            <a:ln w="19050">
              <a:solidFill>
                <a:schemeClr val="tx1"/>
              </a:solidFill>
              <a:round/>
              <a:headEnd/>
              <a:tailEnd/>
            </a:ln>
            <a:effectLst/>
          </p:spPr>
          <p:txBody>
            <a:bodyPr/>
            <a:lstStyle/>
            <a:p>
              <a:endParaRPr lang="en-US"/>
            </a:p>
          </p:txBody>
        </p:sp>
        <p:sp>
          <p:nvSpPr>
            <p:cNvPr id="196636" name="Line 1052"/>
            <p:cNvSpPr>
              <a:spLocks noChangeShapeType="1"/>
            </p:cNvSpPr>
            <p:nvPr/>
          </p:nvSpPr>
          <p:spPr bwMode="auto">
            <a:xfrm flipH="1">
              <a:off x="3552" y="3792"/>
              <a:ext cx="192" cy="0"/>
            </a:xfrm>
            <a:prstGeom prst="line">
              <a:avLst/>
            </a:prstGeom>
            <a:noFill/>
            <a:ln w="19050">
              <a:solidFill>
                <a:schemeClr val="tx1"/>
              </a:solidFill>
              <a:round/>
              <a:headEnd/>
              <a:tailEnd/>
            </a:ln>
            <a:effectLst/>
          </p:spPr>
          <p:txBody>
            <a:bodyPr/>
            <a:lstStyle/>
            <a:p>
              <a:endParaRPr lang="en-US"/>
            </a:p>
          </p:txBody>
        </p:sp>
        <p:sp>
          <p:nvSpPr>
            <p:cNvPr id="196637" name="Line 1053"/>
            <p:cNvSpPr>
              <a:spLocks noChangeShapeType="1"/>
            </p:cNvSpPr>
            <p:nvPr/>
          </p:nvSpPr>
          <p:spPr bwMode="auto">
            <a:xfrm flipH="1">
              <a:off x="3936" y="3792"/>
              <a:ext cx="144" cy="0"/>
            </a:xfrm>
            <a:prstGeom prst="line">
              <a:avLst/>
            </a:prstGeom>
            <a:noFill/>
            <a:ln w="19050">
              <a:solidFill>
                <a:schemeClr val="tx1"/>
              </a:solidFill>
              <a:round/>
              <a:headEnd/>
              <a:tailEnd/>
            </a:ln>
            <a:effectLst/>
          </p:spPr>
          <p:txBody>
            <a:bodyPr/>
            <a:lstStyle/>
            <a:p>
              <a:endParaRPr lang="en-US"/>
            </a:p>
          </p:txBody>
        </p:sp>
        <p:sp>
          <p:nvSpPr>
            <p:cNvPr id="196638" name="Line 1054"/>
            <p:cNvSpPr>
              <a:spLocks noChangeShapeType="1"/>
            </p:cNvSpPr>
            <p:nvPr/>
          </p:nvSpPr>
          <p:spPr bwMode="auto">
            <a:xfrm flipH="1">
              <a:off x="4464" y="3792"/>
              <a:ext cx="144" cy="0"/>
            </a:xfrm>
            <a:prstGeom prst="line">
              <a:avLst/>
            </a:prstGeom>
            <a:noFill/>
            <a:ln w="19050">
              <a:solidFill>
                <a:schemeClr val="tx1"/>
              </a:solidFill>
              <a:round/>
              <a:headEnd/>
              <a:tailEnd/>
            </a:ln>
            <a:effectLst/>
          </p:spPr>
          <p:txBody>
            <a:bodyPr/>
            <a:lstStyle/>
            <a:p>
              <a:endParaRPr lang="en-US"/>
            </a:p>
          </p:txBody>
        </p:sp>
      </p:grpSp>
      <p:sp>
        <p:nvSpPr>
          <p:cNvPr id="33" name="Slide Number Placeholder 32"/>
          <p:cNvSpPr>
            <a:spLocks noGrp="1"/>
          </p:cNvSpPr>
          <p:nvPr>
            <p:ph type="sldNum" sz="quarter" idx="12"/>
          </p:nvPr>
        </p:nvSpPr>
        <p:spPr>
          <a:xfrm>
            <a:off x="7200900" y="6439198"/>
            <a:ext cx="1905000" cy="457200"/>
          </a:xfrm>
        </p:spPr>
        <p:txBody>
          <a:bodyPr/>
          <a:lstStyle/>
          <a:p>
            <a:fld id="{651D5527-D516-49F6-9946-1C330AB58E3B}" type="slidenum">
              <a:rPr lang="en-US" smtClean="0"/>
              <a:pPr/>
              <a:t>17</a:t>
            </a:fld>
            <a:endParaRPr lang="en-US"/>
          </a:p>
        </p:txBody>
      </p:sp>
      <p:sp>
        <p:nvSpPr>
          <p:cNvPr id="2" name="Rectangle 1"/>
          <p:cNvSpPr/>
          <p:nvPr/>
        </p:nvSpPr>
        <p:spPr>
          <a:xfrm>
            <a:off x="1089470" y="6400800"/>
            <a:ext cx="6248400" cy="338554"/>
          </a:xfrm>
          <a:prstGeom prst="rect">
            <a:avLst/>
          </a:prstGeom>
          <a:solidFill>
            <a:schemeClr val="accent1">
              <a:lumMod val="20000"/>
              <a:lumOff val="80000"/>
            </a:schemeClr>
          </a:solidFill>
        </p:spPr>
        <p:txBody>
          <a:bodyPr wrap="square">
            <a:spAutoFit/>
          </a:bodyPr>
          <a:lstStyle/>
          <a:p>
            <a:r>
              <a:rPr lang="en-US" sz="1600" dirty="0"/>
              <a:t>This is example problem 15, page 85.  Solution on page 107.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66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66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66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966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66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966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966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1966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5" grpId="0" autoUpdateAnimBg="0"/>
      <p:bldP spid="196617" grpId="0" autoUpdateAnimBg="0"/>
      <p:bldP spid="196618" grpId="0" autoUpdateAnimBg="0"/>
      <p:bldP spid="196619" grpId="0" autoUpdateAnimBg="0"/>
      <p:bldP spid="196620"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body" idx="4294967295"/>
          </p:nvPr>
        </p:nvSpPr>
        <p:spPr>
          <a:xfrm>
            <a:off x="304800" y="228600"/>
            <a:ext cx="8534400" cy="4114800"/>
          </a:xfrm>
        </p:spPr>
        <p:txBody>
          <a:bodyPr/>
          <a:lstStyle/>
          <a:p>
            <a:pPr>
              <a:buFontTx/>
              <a:buNone/>
            </a:pPr>
            <a:r>
              <a:rPr lang="en-US" sz="2400" dirty="0"/>
              <a:t>An example:  Given the accompanying truth table, write the compact </a:t>
            </a:r>
            <a:r>
              <a:rPr lang="en-US" sz="2400" dirty="0" err="1"/>
              <a:t>maxterm</a:t>
            </a:r>
            <a:r>
              <a:rPr lang="en-US" sz="2400" dirty="0"/>
              <a:t> form for F for its 1s and 0s.  Write the standard POS form for each.</a:t>
            </a:r>
          </a:p>
        </p:txBody>
      </p:sp>
      <p:sp>
        <p:nvSpPr>
          <p:cNvPr id="205827" name="Text Box 3"/>
          <p:cNvSpPr txBox="1">
            <a:spLocks noChangeArrowheads="1"/>
          </p:cNvSpPr>
          <p:nvPr/>
        </p:nvSpPr>
        <p:spPr bwMode="auto">
          <a:xfrm>
            <a:off x="533400" y="2362200"/>
            <a:ext cx="7543800" cy="3852863"/>
          </a:xfrm>
          <a:prstGeom prst="rect">
            <a:avLst/>
          </a:prstGeom>
          <a:noFill/>
          <a:ln w="9525">
            <a:noFill/>
            <a:miter lim="800000"/>
            <a:headEnd/>
            <a:tailEnd/>
          </a:ln>
          <a:effectLst/>
        </p:spPr>
        <p:txBody>
          <a:bodyPr>
            <a:spAutoFit/>
          </a:bodyPr>
          <a:lstStyle/>
          <a:p>
            <a:pPr marL="457200" indent="-457200">
              <a:lnSpc>
                <a:spcPct val="70000"/>
              </a:lnSpc>
              <a:spcBef>
                <a:spcPct val="50000"/>
              </a:spcBef>
            </a:pPr>
            <a:r>
              <a:rPr lang="en-US"/>
              <a:t>X  Y  Z      F</a:t>
            </a:r>
          </a:p>
          <a:p>
            <a:pPr marL="457200" indent="-457200">
              <a:lnSpc>
                <a:spcPct val="70000"/>
              </a:lnSpc>
              <a:spcBef>
                <a:spcPct val="50000"/>
              </a:spcBef>
            </a:pPr>
            <a:r>
              <a:rPr lang="en-US"/>
              <a:t>0   0   0      0</a:t>
            </a:r>
          </a:p>
          <a:p>
            <a:pPr marL="457200" indent="-457200">
              <a:lnSpc>
                <a:spcPct val="70000"/>
              </a:lnSpc>
              <a:spcBef>
                <a:spcPct val="50000"/>
              </a:spcBef>
            </a:pPr>
            <a:r>
              <a:rPr lang="en-US"/>
              <a:t>0   0   1      0</a:t>
            </a:r>
          </a:p>
          <a:p>
            <a:pPr marL="457200" indent="-457200">
              <a:lnSpc>
                <a:spcPct val="70000"/>
              </a:lnSpc>
              <a:spcBef>
                <a:spcPct val="50000"/>
              </a:spcBef>
            </a:pPr>
            <a:r>
              <a:rPr lang="en-US"/>
              <a:t>0   1   0      0</a:t>
            </a:r>
          </a:p>
          <a:p>
            <a:pPr marL="457200" indent="-457200">
              <a:lnSpc>
                <a:spcPct val="70000"/>
              </a:lnSpc>
              <a:spcBef>
                <a:spcPct val="50000"/>
              </a:spcBef>
            </a:pPr>
            <a:r>
              <a:rPr lang="en-US"/>
              <a:t>0   1   1      1</a:t>
            </a:r>
          </a:p>
          <a:p>
            <a:pPr marL="457200" indent="-457200">
              <a:lnSpc>
                <a:spcPct val="70000"/>
              </a:lnSpc>
              <a:spcBef>
                <a:spcPct val="50000"/>
              </a:spcBef>
            </a:pPr>
            <a:r>
              <a:rPr lang="en-US"/>
              <a:t>1   0   0      1</a:t>
            </a:r>
          </a:p>
          <a:p>
            <a:pPr marL="457200" indent="-457200">
              <a:lnSpc>
                <a:spcPct val="70000"/>
              </a:lnSpc>
              <a:spcBef>
                <a:spcPct val="50000"/>
              </a:spcBef>
            </a:pPr>
            <a:r>
              <a:rPr lang="en-US"/>
              <a:t>1   0   1      0</a:t>
            </a:r>
          </a:p>
          <a:p>
            <a:pPr marL="457200" indent="-457200">
              <a:lnSpc>
                <a:spcPct val="70000"/>
              </a:lnSpc>
              <a:spcBef>
                <a:spcPct val="50000"/>
              </a:spcBef>
            </a:pPr>
            <a:r>
              <a:rPr lang="en-US"/>
              <a:t>1   1   0      1</a:t>
            </a:r>
          </a:p>
          <a:p>
            <a:pPr marL="457200" indent="-457200">
              <a:lnSpc>
                <a:spcPct val="70000"/>
              </a:lnSpc>
              <a:spcBef>
                <a:spcPct val="50000"/>
              </a:spcBef>
            </a:pPr>
            <a:r>
              <a:rPr lang="en-US"/>
              <a:t>1   1   1      0</a:t>
            </a:r>
          </a:p>
        </p:txBody>
      </p:sp>
      <p:sp>
        <p:nvSpPr>
          <p:cNvPr id="205828" name="Line 4"/>
          <p:cNvSpPr>
            <a:spLocks noChangeShapeType="1"/>
          </p:cNvSpPr>
          <p:nvPr/>
        </p:nvSpPr>
        <p:spPr bwMode="auto">
          <a:xfrm>
            <a:off x="1676400" y="2362200"/>
            <a:ext cx="0" cy="3810000"/>
          </a:xfrm>
          <a:prstGeom prst="line">
            <a:avLst/>
          </a:prstGeom>
          <a:noFill/>
          <a:ln w="38100">
            <a:solidFill>
              <a:schemeClr val="accent2"/>
            </a:solidFill>
            <a:round/>
            <a:headEnd/>
            <a:tailEnd/>
          </a:ln>
          <a:effectLst/>
        </p:spPr>
        <p:txBody>
          <a:bodyPr/>
          <a:lstStyle/>
          <a:p>
            <a:endParaRPr lang="en-US"/>
          </a:p>
        </p:txBody>
      </p:sp>
      <p:sp>
        <p:nvSpPr>
          <p:cNvPr id="205829" name="Line 5"/>
          <p:cNvSpPr>
            <a:spLocks noChangeShapeType="1"/>
          </p:cNvSpPr>
          <p:nvPr/>
        </p:nvSpPr>
        <p:spPr bwMode="auto">
          <a:xfrm>
            <a:off x="533400" y="2743200"/>
            <a:ext cx="1828800" cy="0"/>
          </a:xfrm>
          <a:prstGeom prst="line">
            <a:avLst/>
          </a:prstGeom>
          <a:noFill/>
          <a:ln w="38100">
            <a:solidFill>
              <a:schemeClr val="accent2"/>
            </a:solidFill>
            <a:round/>
            <a:headEnd/>
            <a:tailEnd/>
          </a:ln>
          <a:effectLst/>
        </p:spPr>
        <p:txBody>
          <a:bodyPr/>
          <a:lstStyle/>
          <a:p>
            <a:endParaRPr lang="en-US"/>
          </a:p>
        </p:txBody>
      </p:sp>
      <p:sp>
        <p:nvSpPr>
          <p:cNvPr id="205831" name="Text Box 7"/>
          <p:cNvSpPr txBox="1">
            <a:spLocks noChangeArrowheads="1"/>
          </p:cNvSpPr>
          <p:nvPr/>
        </p:nvSpPr>
        <p:spPr bwMode="auto">
          <a:xfrm>
            <a:off x="2438400" y="1962150"/>
            <a:ext cx="3540125" cy="457200"/>
          </a:xfrm>
          <a:prstGeom prst="rect">
            <a:avLst/>
          </a:prstGeom>
          <a:noFill/>
          <a:ln w="9525">
            <a:noFill/>
            <a:miter lim="800000"/>
            <a:headEnd/>
            <a:tailEnd/>
          </a:ln>
          <a:effectLst/>
        </p:spPr>
        <p:txBody>
          <a:bodyPr wrap="none">
            <a:spAutoFit/>
          </a:bodyPr>
          <a:lstStyle/>
          <a:p>
            <a:r>
              <a:rPr lang="en-US" dirty="0"/>
              <a:t>Compact </a:t>
            </a:r>
            <a:r>
              <a:rPr lang="en-US" dirty="0" err="1"/>
              <a:t>maxterm</a:t>
            </a:r>
            <a:r>
              <a:rPr lang="en-US" dirty="0"/>
              <a:t> form 1s:</a:t>
            </a:r>
          </a:p>
        </p:txBody>
      </p:sp>
      <p:sp>
        <p:nvSpPr>
          <p:cNvPr id="205832" name="Text Box 8"/>
          <p:cNvSpPr txBox="1">
            <a:spLocks noChangeArrowheads="1"/>
          </p:cNvSpPr>
          <p:nvPr/>
        </p:nvSpPr>
        <p:spPr bwMode="auto">
          <a:xfrm>
            <a:off x="2438400" y="4324350"/>
            <a:ext cx="3540125" cy="457200"/>
          </a:xfrm>
          <a:prstGeom prst="rect">
            <a:avLst/>
          </a:prstGeom>
          <a:noFill/>
          <a:ln w="9525">
            <a:noFill/>
            <a:miter lim="800000"/>
            <a:headEnd/>
            <a:tailEnd/>
          </a:ln>
          <a:effectLst/>
        </p:spPr>
        <p:txBody>
          <a:bodyPr wrap="none">
            <a:spAutoFit/>
          </a:bodyPr>
          <a:lstStyle/>
          <a:p>
            <a:r>
              <a:rPr lang="en-US"/>
              <a:t>Compact maxterm form 0s:</a:t>
            </a:r>
          </a:p>
        </p:txBody>
      </p:sp>
      <p:sp>
        <p:nvSpPr>
          <p:cNvPr id="205833" name="Text Box 9"/>
          <p:cNvSpPr txBox="1">
            <a:spLocks noChangeArrowheads="1"/>
          </p:cNvSpPr>
          <p:nvPr/>
        </p:nvSpPr>
        <p:spPr bwMode="auto">
          <a:xfrm>
            <a:off x="2438400" y="3105150"/>
            <a:ext cx="3384550" cy="457200"/>
          </a:xfrm>
          <a:prstGeom prst="rect">
            <a:avLst/>
          </a:prstGeom>
          <a:noFill/>
          <a:ln w="9525">
            <a:noFill/>
            <a:miter lim="800000"/>
            <a:headEnd/>
            <a:tailEnd/>
          </a:ln>
          <a:effectLst/>
        </p:spPr>
        <p:txBody>
          <a:bodyPr wrap="none">
            <a:spAutoFit/>
          </a:bodyPr>
          <a:lstStyle/>
          <a:p>
            <a:r>
              <a:rPr lang="en-US"/>
              <a:t>Corresponding POS form:</a:t>
            </a:r>
          </a:p>
        </p:txBody>
      </p:sp>
      <p:sp>
        <p:nvSpPr>
          <p:cNvPr id="205834" name="Text Box 10"/>
          <p:cNvSpPr txBox="1">
            <a:spLocks noChangeArrowheads="1"/>
          </p:cNvSpPr>
          <p:nvPr/>
        </p:nvSpPr>
        <p:spPr bwMode="auto">
          <a:xfrm>
            <a:off x="2438400" y="5391150"/>
            <a:ext cx="3384550" cy="457200"/>
          </a:xfrm>
          <a:prstGeom prst="rect">
            <a:avLst/>
          </a:prstGeom>
          <a:noFill/>
          <a:ln w="9525">
            <a:noFill/>
            <a:miter lim="800000"/>
            <a:headEnd/>
            <a:tailEnd/>
          </a:ln>
          <a:effectLst/>
        </p:spPr>
        <p:txBody>
          <a:bodyPr wrap="none">
            <a:spAutoFit/>
          </a:bodyPr>
          <a:lstStyle/>
          <a:p>
            <a:r>
              <a:rPr lang="en-US"/>
              <a:t>Corresponding POS form:</a:t>
            </a:r>
          </a:p>
        </p:txBody>
      </p:sp>
      <p:sp>
        <p:nvSpPr>
          <p:cNvPr id="205842" name="Text Box 18"/>
          <p:cNvSpPr txBox="1">
            <a:spLocks noChangeArrowheads="1"/>
          </p:cNvSpPr>
          <p:nvPr/>
        </p:nvSpPr>
        <p:spPr bwMode="auto">
          <a:xfrm>
            <a:off x="2895600" y="4851400"/>
            <a:ext cx="2181225" cy="457200"/>
          </a:xfrm>
          <a:prstGeom prst="rect">
            <a:avLst/>
          </a:prstGeom>
          <a:noFill/>
          <a:ln w="9525">
            <a:noFill/>
            <a:miter lim="800000"/>
            <a:headEnd/>
            <a:tailEnd/>
          </a:ln>
          <a:effectLst/>
        </p:spPr>
        <p:txBody>
          <a:bodyPr wrap="none">
            <a:spAutoFit/>
          </a:bodyPr>
          <a:lstStyle/>
          <a:p>
            <a:r>
              <a:rPr lang="en-US"/>
              <a:t>F = </a:t>
            </a:r>
            <a:r>
              <a:rPr lang="en-US">
                <a:latin typeface="Symbol" pitchFamily="18" charset="2"/>
              </a:rPr>
              <a:t>P</a:t>
            </a:r>
            <a:r>
              <a:rPr lang="en-US"/>
              <a:t>(0,1,2,5,7)</a:t>
            </a:r>
          </a:p>
        </p:txBody>
      </p:sp>
      <p:grpSp>
        <p:nvGrpSpPr>
          <p:cNvPr id="205866" name="Group 42"/>
          <p:cNvGrpSpPr>
            <a:grpSpLocks/>
          </p:cNvGrpSpPr>
          <p:nvPr/>
        </p:nvGrpSpPr>
        <p:grpSpPr bwMode="auto">
          <a:xfrm>
            <a:off x="2895600" y="2489200"/>
            <a:ext cx="1724025" cy="457200"/>
            <a:chOff x="1824" y="1568"/>
            <a:chExt cx="1086" cy="288"/>
          </a:xfrm>
        </p:grpSpPr>
        <p:sp>
          <p:nvSpPr>
            <p:cNvPr id="205830" name="Text Box 6"/>
            <p:cNvSpPr txBox="1">
              <a:spLocks noChangeArrowheads="1"/>
            </p:cNvSpPr>
            <p:nvPr/>
          </p:nvSpPr>
          <p:spPr bwMode="auto">
            <a:xfrm>
              <a:off x="1824" y="1568"/>
              <a:ext cx="1086" cy="288"/>
            </a:xfrm>
            <a:prstGeom prst="rect">
              <a:avLst/>
            </a:prstGeom>
            <a:noFill/>
            <a:ln w="9525">
              <a:noFill/>
              <a:miter lim="800000"/>
              <a:headEnd/>
              <a:tailEnd/>
            </a:ln>
            <a:effectLst/>
          </p:spPr>
          <p:txBody>
            <a:bodyPr wrap="none">
              <a:spAutoFit/>
            </a:bodyPr>
            <a:lstStyle/>
            <a:p>
              <a:r>
                <a:rPr lang="en-US"/>
                <a:t>F = </a:t>
              </a:r>
              <a:r>
                <a:rPr lang="en-US">
                  <a:latin typeface="Symbol" pitchFamily="18" charset="2"/>
                </a:rPr>
                <a:t>P</a:t>
              </a:r>
              <a:r>
                <a:rPr lang="en-US"/>
                <a:t>(3,4,6)</a:t>
              </a:r>
            </a:p>
          </p:txBody>
        </p:sp>
        <p:sp>
          <p:nvSpPr>
            <p:cNvPr id="205855" name="Line 31"/>
            <p:cNvSpPr>
              <a:spLocks noChangeShapeType="1"/>
            </p:cNvSpPr>
            <p:nvPr/>
          </p:nvSpPr>
          <p:spPr bwMode="auto">
            <a:xfrm flipH="1">
              <a:off x="1872" y="1632"/>
              <a:ext cx="144" cy="0"/>
            </a:xfrm>
            <a:prstGeom prst="line">
              <a:avLst/>
            </a:prstGeom>
            <a:noFill/>
            <a:ln w="19050">
              <a:solidFill>
                <a:schemeClr val="tx1"/>
              </a:solidFill>
              <a:round/>
              <a:headEnd/>
              <a:tailEnd/>
            </a:ln>
            <a:effectLst/>
          </p:spPr>
          <p:txBody>
            <a:bodyPr/>
            <a:lstStyle/>
            <a:p>
              <a:endParaRPr lang="en-US"/>
            </a:p>
          </p:txBody>
        </p:sp>
      </p:grpSp>
      <p:grpSp>
        <p:nvGrpSpPr>
          <p:cNvPr id="205865" name="Group 41"/>
          <p:cNvGrpSpPr>
            <a:grpSpLocks/>
          </p:cNvGrpSpPr>
          <p:nvPr/>
        </p:nvGrpSpPr>
        <p:grpSpPr bwMode="auto">
          <a:xfrm>
            <a:off x="2895600" y="3638550"/>
            <a:ext cx="4625975" cy="457200"/>
            <a:chOff x="1824" y="2292"/>
            <a:chExt cx="2914" cy="288"/>
          </a:xfrm>
        </p:grpSpPr>
        <p:sp>
          <p:nvSpPr>
            <p:cNvPr id="205836" name="Text Box 12"/>
            <p:cNvSpPr txBox="1">
              <a:spLocks noChangeArrowheads="1"/>
            </p:cNvSpPr>
            <p:nvPr/>
          </p:nvSpPr>
          <p:spPr bwMode="auto">
            <a:xfrm>
              <a:off x="1824" y="2292"/>
              <a:ext cx="2914" cy="288"/>
            </a:xfrm>
            <a:prstGeom prst="rect">
              <a:avLst/>
            </a:prstGeom>
            <a:noFill/>
            <a:ln w="9525">
              <a:noFill/>
              <a:miter lim="800000"/>
              <a:headEnd/>
              <a:tailEnd/>
            </a:ln>
            <a:effectLst/>
          </p:spPr>
          <p:txBody>
            <a:bodyPr wrap="none">
              <a:spAutoFit/>
            </a:bodyPr>
            <a:lstStyle/>
            <a:p>
              <a:r>
                <a:rPr lang="en-US"/>
                <a:t>F = (X</a:t>
              </a:r>
              <a:r>
                <a:rPr lang="en-US">
                  <a:latin typeface="Symbol" pitchFamily="18" charset="2"/>
                </a:rPr>
                <a:t>+</a:t>
              </a:r>
              <a:r>
                <a:rPr lang="en-US"/>
                <a:t>Y</a:t>
              </a:r>
              <a:r>
                <a:rPr lang="en-US">
                  <a:latin typeface="Symbol" pitchFamily="18" charset="2"/>
                </a:rPr>
                <a:t>+</a:t>
              </a:r>
              <a:r>
                <a:rPr lang="en-US"/>
                <a:t>Z) </a:t>
              </a:r>
              <a:r>
                <a:rPr lang="en-US">
                  <a:latin typeface="Symbol" pitchFamily="18" charset="2"/>
                </a:rPr>
                <a:t>×</a:t>
              </a:r>
              <a:r>
                <a:rPr lang="en-US"/>
                <a:t> (X</a:t>
              </a:r>
              <a:r>
                <a:rPr lang="en-US">
                  <a:latin typeface="Symbol" pitchFamily="18" charset="2"/>
                </a:rPr>
                <a:t>+</a:t>
              </a:r>
              <a:r>
                <a:rPr lang="en-US"/>
                <a:t>Y</a:t>
              </a:r>
              <a:r>
                <a:rPr lang="en-US">
                  <a:latin typeface="Symbol" pitchFamily="18" charset="2"/>
                </a:rPr>
                <a:t>+</a:t>
              </a:r>
              <a:r>
                <a:rPr lang="en-US"/>
                <a:t>Z) </a:t>
              </a:r>
              <a:r>
                <a:rPr lang="en-US">
                  <a:latin typeface="Symbol" pitchFamily="18" charset="2"/>
                </a:rPr>
                <a:t>×</a:t>
              </a:r>
              <a:r>
                <a:rPr lang="en-US"/>
                <a:t> (X</a:t>
              </a:r>
              <a:r>
                <a:rPr lang="en-US">
                  <a:latin typeface="Symbol" pitchFamily="18" charset="2"/>
                </a:rPr>
                <a:t>+</a:t>
              </a:r>
              <a:r>
                <a:rPr lang="en-US"/>
                <a:t>Y</a:t>
              </a:r>
              <a:r>
                <a:rPr lang="en-US">
                  <a:latin typeface="Symbol" pitchFamily="18" charset="2"/>
                </a:rPr>
                <a:t>+</a:t>
              </a:r>
              <a:r>
                <a:rPr lang="en-US"/>
                <a:t>Z)</a:t>
              </a:r>
            </a:p>
          </p:txBody>
        </p:sp>
        <p:sp>
          <p:nvSpPr>
            <p:cNvPr id="205837" name="Line 13"/>
            <p:cNvSpPr>
              <a:spLocks noChangeShapeType="1"/>
            </p:cNvSpPr>
            <p:nvPr/>
          </p:nvSpPr>
          <p:spPr bwMode="auto">
            <a:xfrm flipH="1">
              <a:off x="3120" y="2352"/>
              <a:ext cx="192" cy="0"/>
            </a:xfrm>
            <a:prstGeom prst="line">
              <a:avLst/>
            </a:prstGeom>
            <a:noFill/>
            <a:ln w="19050">
              <a:solidFill>
                <a:schemeClr val="tx1"/>
              </a:solidFill>
              <a:round/>
              <a:headEnd/>
              <a:tailEnd/>
            </a:ln>
            <a:effectLst/>
          </p:spPr>
          <p:txBody>
            <a:bodyPr/>
            <a:lstStyle/>
            <a:p>
              <a:endParaRPr lang="en-US"/>
            </a:p>
          </p:txBody>
        </p:sp>
        <p:sp>
          <p:nvSpPr>
            <p:cNvPr id="205838" name="Line 14"/>
            <p:cNvSpPr>
              <a:spLocks noChangeShapeType="1"/>
            </p:cNvSpPr>
            <p:nvPr/>
          </p:nvSpPr>
          <p:spPr bwMode="auto">
            <a:xfrm flipH="1">
              <a:off x="2496" y="2352"/>
              <a:ext cx="144" cy="0"/>
            </a:xfrm>
            <a:prstGeom prst="line">
              <a:avLst/>
            </a:prstGeom>
            <a:noFill/>
            <a:ln w="19050">
              <a:solidFill>
                <a:schemeClr val="tx1"/>
              </a:solidFill>
              <a:round/>
              <a:headEnd/>
              <a:tailEnd/>
            </a:ln>
            <a:effectLst/>
          </p:spPr>
          <p:txBody>
            <a:bodyPr/>
            <a:lstStyle/>
            <a:p>
              <a:endParaRPr lang="en-US"/>
            </a:p>
          </p:txBody>
        </p:sp>
        <p:sp>
          <p:nvSpPr>
            <p:cNvPr id="205839" name="Line 15"/>
            <p:cNvSpPr>
              <a:spLocks noChangeShapeType="1"/>
            </p:cNvSpPr>
            <p:nvPr/>
          </p:nvSpPr>
          <p:spPr bwMode="auto">
            <a:xfrm flipH="1">
              <a:off x="2736" y="2352"/>
              <a:ext cx="144" cy="0"/>
            </a:xfrm>
            <a:prstGeom prst="line">
              <a:avLst/>
            </a:prstGeom>
            <a:noFill/>
            <a:ln w="19050">
              <a:solidFill>
                <a:schemeClr val="tx1"/>
              </a:solidFill>
              <a:round/>
              <a:headEnd/>
              <a:tailEnd/>
            </a:ln>
            <a:effectLst/>
          </p:spPr>
          <p:txBody>
            <a:bodyPr/>
            <a:lstStyle/>
            <a:p>
              <a:endParaRPr lang="en-US"/>
            </a:p>
          </p:txBody>
        </p:sp>
        <p:sp>
          <p:nvSpPr>
            <p:cNvPr id="205840" name="Line 16"/>
            <p:cNvSpPr>
              <a:spLocks noChangeShapeType="1"/>
            </p:cNvSpPr>
            <p:nvPr/>
          </p:nvSpPr>
          <p:spPr bwMode="auto">
            <a:xfrm flipH="1">
              <a:off x="3984" y="2352"/>
              <a:ext cx="144" cy="0"/>
            </a:xfrm>
            <a:prstGeom prst="line">
              <a:avLst/>
            </a:prstGeom>
            <a:noFill/>
            <a:ln w="19050">
              <a:solidFill>
                <a:schemeClr val="tx1"/>
              </a:solidFill>
              <a:round/>
              <a:headEnd/>
              <a:tailEnd/>
            </a:ln>
            <a:effectLst/>
          </p:spPr>
          <p:txBody>
            <a:bodyPr/>
            <a:lstStyle/>
            <a:p>
              <a:endParaRPr lang="en-US"/>
            </a:p>
          </p:txBody>
        </p:sp>
        <p:sp>
          <p:nvSpPr>
            <p:cNvPr id="205843" name="Line 19"/>
            <p:cNvSpPr>
              <a:spLocks noChangeShapeType="1"/>
            </p:cNvSpPr>
            <p:nvPr/>
          </p:nvSpPr>
          <p:spPr bwMode="auto">
            <a:xfrm flipH="1">
              <a:off x="1872" y="2352"/>
              <a:ext cx="144" cy="0"/>
            </a:xfrm>
            <a:prstGeom prst="line">
              <a:avLst/>
            </a:prstGeom>
            <a:noFill/>
            <a:ln w="19050">
              <a:solidFill>
                <a:schemeClr val="tx1"/>
              </a:solidFill>
              <a:round/>
              <a:headEnd/>
              <a:tailEnd/>
            </a:ln>
            <a:effectLst/>
          </p:spPr>
          <p:txBody>
            <a:bodyPr/>
            <a:lstStyle/>
            <a:p>
              <a:endParaRPr lang="en-US"/>
            </a:p>
          </p:txBody>
        </p:sp>
        <p:sp>
          <p:nvSpPr>
            <p:cNvPr id="205856" name="Line 32"/>
            <p:cNvSpPr>
              <a:spLocks noChangeShapeType="1"/>
            </p:cNvSpPr>
            <p:nvPr/>
          </p:nvSpPr>
          <p:spPr bwMode="auto">
            <a:xfrm flipH="1">
              <a:off x="4224" y="2352"/>
              <a:ext cx="144" cy="0"/>
            </a:xfrm>
            <a:prstGeom prst="line">
              <a:avLst/>
            </a:prstGeom>
            <a:noFill/>
            <a:ln w="19050">
              <a:solidFill>
                <a:schemeClr val="tx1"/>
              </a:solidFill>
              <a:round/>
              <a:headEnd/>
              <a:tailEnd/>
            </a:ln>
            <a:effectLst/>
          </p:spPr>
          <p:txBody>
            <a:bodyPr/>
            <a:lstStyle/>
            <a:p>
              <a:endParaRPr lang="en-US"/>
            </a:p>
          </p:txBody>
        </p:sp>
      </p:grpSp>
      <p:grpSp>
        <p:nvGrpSpPr>
          <p:cNvPr id="205867" name="Group 43"/>
          <p:cNvGrpSpPr>
            <a:grpSpLocks/>
          </p:cNvGrpSpPr>
          <p:nvPr/>
        </p:nvGrpSpPr>
        <p:grpSpPr bwMode="auto">
          <a:xfrm>
            <a:off x="2895600" y="5918200"/>
            <a:ext cx="4625975" cy="822325"/>
            <a:chOff x="1824" y="3728"/>
            <a:chExt cx="2914" cy="518"/>
          </a:xfrm>
        </p:grpSpPr>
        <p:sp>
          <p:nvSpPr>
            <p:cNvPr id="205845" name="Text Box 21"/>
            <p:cNvSpPr txBox="1">
              <a:spLocks noChangeArrowheads="1"/>
            </p:cNvSpPr>
            <p:nvPr/>
          </p:nvSpPr>
          <p:spPr bwMode="auto">
            <a:xfrm>
              <a:off x="1824" y="3728"/>
              <a:ext cx="2914" cy="518"/>
            </a:xfrm>
            <a:prstGeom prst="rect">
              <a:avLst/>
            </a:prstGeom>
            <a:noFill/>
            <a:ln w="9525">
              <a:noFill/>
              <a:miter lim="800000"/>
              <a:headEnd/>
              <a:tailEnd/>
            </a:ln>
            <a:effectLst/>
          </p:spPr>
          <p:txBody>
            <a:bodyPr wrap="none">
              <a:spAutoFit/>
            </a:bodyPr>
            <a:lstStyle/>
            <a:p>
              <a:r>
                <a:rPr lang="en-US"/>
                <a:t>F = (X</a:t>
              </a:r>
              <a:r>
                <a:rPr lang="en-US">
                  <a:latin typeface="Symbol" pitchFamily="18" charset="2"/>
                </a:rPr>
                <a:t>+</a:t>
              </a:r>
              <a:r>
                <a:rPr lang="en-US"/>
                <a:t>Y</a:t>
              </a:r>
              <a:r>
                <a:rPr lang="en-US">
                  <a:latin typeface="Symbol" pitchFamily="18" charset="2"/>
                </a:rPr>
                <a:t>+</a:t>
              </a:r>
              <a:r>
                <a:rPr lang="en-US"/>
                <a:t>Z) </a:t>
              </a:r>
              <a:r>
                <a:rPr lang="en-US">
                  <a:latin typeface="Symbol" pitchFamily="18" charset="2"/>
                </a:rPr>
                <a:t>×</a:t>
              </a:r>
              <a:r>
                <a:rPr lang="en-US"/>
                <a:t> (X</a:t>
              </a:r>
              <a:r>
                <a:rPr lang="en-US">
                  <a:latin typeface="Symbol" pitchFamily="18" charset="2"/>
                </a:rPr>
                <a:t>+</a:t>
              </a:r>
              <a:r>
                <a:rPr lang="en-US"/>
                <a:t>Y</a:t>
              </a:r>
              <a:r>
                <a:rPr lang="en-US">
                  <a:latin typeface="Symbol" pitchFamily="18" charset="2"/>
                </a:rPr>
                <a:t>+</a:t>
              </a:r>
              <a:r>
                <a:rPr lang="en-US"/>
                <a:t>Z) </a:t>
              </a:r>
              <a:r>
                <a:rPr lang="en-US">
                  <a:latin typeface="Symbol" pitchFamily="18" charset="2"/>
                </a:rPr>
                <a:t>×</a:t>
              </a:r>
              <a:r>
                <a:rPr lang="en-US"/>
                <a:t> (X</a:t>
              </a:r>
              <a:r>
                <a:rPr lang="en-US">
                  <a:latin typeface="Symbol" pitchFamily="18" charset="2"/>
                </a:rPr>
                <a:t>+</a:t>
              </a:r>
              <a:r>
                <a:rPr lang="en-US"/>
                <a:t>Y</a:t>
              </a:r>
              <a:r>
                <a:rPr lang="en-US">
                  <a:latin typeface="Symbol" pitchFamily="18" charset="2"/>
                </a:rPr>
                <a:t>+</a:t>
              </a:r>
              <a:r>
                <a:rPr lang="en-US"/>
                <a:t>Z)</a:t>
              </a:r>
              <a:br>
                <a:rPr lang="en-US"/>
              </a:br>
              <a:r>
                <a:rPr lang="en-US"/>
                <a:t>       </a:t>
              </a:r>
              <a:r>
                <a:rPr lang="en-US">
                  <a:latin typeface="Symbol" pitchFamily="18" charset="2"/>
                </a:rPr>
                <a:t>×</a:t>
              </a:r>
              <a:r>
                <a:rPr lang="en-US"/>
                <a:t> (X</a:t>
              </a:r>
              <a:r>
                <a:rPr lang="en-US">
                  <a:latin typeface="Symbol" pitchFamily="18" charset="2"/>
                </a:rPr>
                <a:t>+</a:t>
              </a:r>
              <a:r>
                <a:rPr lang="en-US"/>
                <a:t>Y</a:t>
              </a:r>
              <a:r>
                <a:rPr lang="en-US">
                  <a:latin typeface="Symbol" pitchFamily="18" charset="2"/>
                </a:rPr>
                <a:t>+</a:t>
              </a:r>
              <a:r>
                <a:rPr lang="en-US"/>
                <a:t>Z) </a:t>
              </a:r>
              <a:r>
                <a:rPr lang="en-US">
                  <a:latin typeface="Symbol" pitchFamily="18" charset="2"/>
                </a:rPr>
                <a:t>×</a:t>
              </a:r>
              <a:r>
                <a:rPr lang="en-US"/>
                <a:t> (X</a:t>
              </a:r>
              <a:r>
                <a:rPr lang="en-US">
                  <a:latin typeface="Symbol" pitchFamily="18" charset="2"/>
                </a:rPr>
                <a:t>+</a:t>
              </a:r>
              <a:r>
                <a:rPr lang="en-US"/>
                <a:t>Y</a:t>
              </a:r>
              <a:r>
                <a:rPr lang="en-US">
                  <a:latin typeface="Symbol" pitchFamily="18" charset="2"/>
                </a:rPr>
                <a:t>+</a:t>
              </a:r>
              <a:r>
                <a:rPr lang="en-US"/>
                <a:t>Z)</a:t>
              </a:r>
            </a:p>
          </p:txBody>
        </p:sp>
        <p:sp>
          <p:nvSpPr>
            <p:cNvPr id="205852" name="Line 28"/>
            <p:cNvSpPr>
              <a:spLocks noChangeShapeType="1"/>
            </p:cNvSpPr>
            <p:nvPr/>
          </p:nvSpPr>
          <p:spPr bwMode="auto">
            <a:xfrm flipH="1">
              <a:off x="3552" y="3792"/>
              <a:ext cx="192" cy="0"/>
            </a:xfrm>
            <a:prstGeom prst="line">
              <a:avLst/>
            </a:prstGeom>
            <a:noFill/>
            <a:ln w="19050">
              <a:solidFill>
                <a:schemeClr val="tx1"/>
              </a:solidFill>
              <a:round/>
              <a:headEnd/>
              <a:tailEnd/>
            </a:ln>
            <a:effectLst/>
          </p:spPr>
          <p:txBody>
            <a:bodyPr/>
            <a:lstStyle/>
            <a:p>
              <a:endParaRPr lang="en-US"/>
            </a:p>
          </p:txBody>
        </p:sp>
        <p:sp>
          <p:nvSpPr>
            <p:cNvPr id="205853" name="Line 29"/>
            <p:cNvSpPr>
              <a:spLocks noChangeShapeType="1"/>
            </p:cNvSpPr>
            <p:nvPr/>
          </p:nvSpPr>
          <p:spPr bwMode="auto">
            <a:xfrm flipH="1">
              <a:off x="4224" y="3792"/>
              <a:ext cx="144" cy="0"/>
            </a:xfrm>
            <a:prstGeom prst="line">
              <a:avLst/>
            </a:prstGeom>
            <a:noFill/>
            <a:ln w="19050">
              <a:solidFill>
                <a:schemeClr val="tx1"/>
              </a:solidFill>
              <a:round/>
              <a:headEnd/>
              <a:tailEnd/>
            </a:ln>
            <a:effectLst/>
          </p:spPr>
          <p:txBody>
            <a:bodyPr/>
            <a:lstStyle/>
            <a:p>
              <a:endParaRPr lang="en-US"/>
            </a:p>
          </p:txBody>
        </p:sp>
        <p:sp>
          <p:nvSpPr>
            <p:cNvPr id="205854" name="Line 30"/>
            <p:cNvSpPr>
              <a:spLocks noChangeShapeType="1"/>
            </p:cNvSpPr>
            <p:nvPr/>
          </p:nvSpPr>
          <p:spPr bwMode="auto">
            <a:xfrm flipH="1">
              <a:off x="2832" y="4032"/>
              <a:ext cx="144" cy="0"/>
            </a:xfrm>
            <a:prstGeom prst="line">
              <a:avLst/>
            </a:prstGeom>
            <a:noFill/>
            <a:ln w="19050">
              <a:solidFill>
                <a:schemeClr val="tx1"/>
              </a:solidFill>
              <a:round/>
              <a:headEnd/>
              <a:tailEnd/>
            </a:ln>
            <a:effectLst/>
          </p:spPr>
          <p:txBody>
            <a:bodyPr/>
            <a:lstStyle/>
            <a:p>
              <a:endParaRPr lang="en-US"/>
            </a:p>
          </p:txBody>
        </p:sp>
        <p:sp>
          <p:nvSpPr>
            <p:cNvPr id="205860" name="Line 36"/>
            <p:cNvSpPr>
              <a:spLocks noChangeShapeType="1"/>
            </p:cNvSpPr>
            <p:nvPr/>
          </p:nvSpPr>
          <p:spPr bwMode="auto">
            <a:xfrm flipH="1">
              <a:off x="2352" y="4032"/>
              <a:ext cx="192" cy="0"/>
            </a:xfrm>
            <a:prstGeom prst="line">
              <a:avLst/>
            </a:prstGeom>
            <a:noFill/>
            <a:ln w="19050">
              <a:solidFill>
                <a:schemeClr val="tx1"/>
              </a:solidFill>
              <a:round/>
              <a:headEnd/>
              <a:tailEnd/>
            </a:ln>
            <a:effectLst/>
          </p:spPr>
          <p:txBody>
            <a:bodyPr/>
            <a:lstStyle/>
            <a:p>
              <a:endParaRPr lang="en-US"/>
            </a:p>
          </p:txBody>
        </p:sp>
        <p:sp>
          <p:nvSpPr>
            <p:cNvPr id="205861" name="Line 37"/>
            <p:cNvSpPr>
              <a:spLocks noChangeShapeType="1"/>
            </p:cNvSpPr>
            <p:nvPr/>
          </p:nvSpPr>
          <p:spPr bwMode="auto">
            <a:xfrm flipH="1">
              <a:off x="3696" y="4032"/>
              <a:ext cx="144" cy="0"/>
            </a:xfrm>
            <a:prstGeom prst="line">
              <a:avLst/>
            </a:prstGeom>
            <a:noFill/>
            <a:ln w="19050">
              <a:solidFill>
                <a:schemeClr val="tx1"/>
              </a:solidFill>
              <a:round/>
              <a:headEnd/>
              <a:tailEnd/>
            </a:ln>
            <a:effectLst/>
          </p:spPr>
          <p:txBody>
            <a:bodyPr/>
            <a:lstStyle/>
            <a:p>
              <a:endParaRPr lang="en-US"/>
            </a:p>
          </p:txBody>
        </p:sp>
        <p:sp>
          <p:nvSpPr>
            <p:cNvPr id="205862" name="Line 38"/>
            <p:cNvSpPr>
              <a:spLocks noChangeShapeType="1"/>
            </p:cNvSpPr>
            <p:nvPr/>
          </p:nvSpPr>
          <p:spPr bwMode="auto">
            <a:xfrm flipH="1">
              <a:off x="3216" y="4032"/>
              <a:ext cx="192" cy="0"/>
            </a:xfrm>
            <a:prstGeom prst="line">
              <a:avLst/>
            </a:prstGeom>
            <a:noFill/>
            <a:ln w="19050">
              <a:solidFill>
                <a:schemeClr val="tx1"/>
              </a:solidFill>
              <a:round/>
              <a:headEnd/>
              <a:tailEnd/>
            </a:ln>
            <a:effectLst/>
          </p:spPr>
          <p:txBody>
            <a:bodyPr/>
            <a:lstStyle/>
            <a:p>
              <a:endParaRPr lang="en-US"/>
            </a:p>
          </p:txBody>
        </p:sp>
        <p:sp>
          <p:nvSpPr>
            <p:cNvPr id="205863" name="Line 39"/>
            <p:cNvSpPr>
              <a:spLocks noChangeShapeType="1"/>
            </p:cNvSpPr>
            <p:nvPr/>
          </p:nvSpPr>
          <p:spPr bwMode="auto">
            <a:xfrm flipH="1">
              <a:off x="3504" y="4032"/>
              <a:ext cx="144" cy="0"/>
            </a:xfrm>
            <a:prstGeom prst="line">
              <a:avLst/>
            </a:prstGeom>
            <a:noFill/>
            <a:ln w="19050">
              <a:solidFill>
                <a:schemeClr val="tx1"/>
              </a:solidFill>
              <a:round/>
              <a:headEnd/>
              <a:tailEnd/>
            </a:ln>
            <a:effectLst/>
          </p:spPr>
          <p:txBody>
            <a:bodyPr/>
            <a:lstStyle/>
            <a:p>
              <a:endParaRPr lang="en-US"/>
            </a:p>
          </p:txBody>
        </p:sp>
      </p:grpSp>
      <p:sp>
        <p:nvSpPr>
          <p:cNvPr id="33" name="Slide Number Placeholder 32"/>
          <p:cNvSpPr>
            <a:spLocks noGrp="1"/>
          </p:cNvSpPr>
          <p:nvPr>
            <p:ph type="sldNum" sz="quarter" idx="12"/>
          </p:nvPr>
        </p:nvSpPr>
        <p:spPr/>
        <p:txBody>
          <a:bodyPr/>
          <a:lstStyle/>
          <a:p>
            <a:fld id="{651D5527-D516-49F6-9946-1C330AB58E3B}" type="slidenum">
              <a:rPr lang="en-US" smtClean="0"/>
              <a:pPr/>
              <a:t>18</a:t>
            </a:fld>
            <a:endParaRPr lang="en-US"/>
          </a:p>
        </p:txBody>
      </p:sp>
      <p:sp>
        <p:nvSpPr>
          <p:cNvPr id="2" name="Rectangle 1"/>
          <p:cNvSpPr/>
          <p:nvPr/>
        </p:nvSpPr>
        <p:spPr>
          <a:xfrm>
            <a:off x="4495800" y="1313497"/>
            <a:ext cx="4572000" cy="584775"/>
          </a:xfrm>
          <a:prstGeom prst="rect">
            <a:avLst/>
          </a:prstGeom>
          <a:solidFill>
            <a:schemeClr val="accent1">
              <a:lumMod val="20000"/>
              <a:lumOff val="80000"/>
            </a:schemeClr>
          </a:solidFill>
        </p:spPr>
        <p:txBody>
          <a:bodyPr>
            <a:spAutoFit/>
          </a:bodyPr>
          <a:lstStyle/>
          <a:p>
            <a:r>
              <a:rPr lang="en-US" sz="1600" dirty="0"/>
              <a:t>This uses the same </a:t>
            </a:r>
            <a:r>
              <a:rPr lang="en-US" sz="1600" dirty="0" err="1"/>
              <a:t>truthtable</a:t>
            </a:r>
            <a:r>
              <a:rPr lang="en-US" sz="1600" dirty="0"/>
              <a:t> as the preceding problem but asks for </a:t>
            </a:r>
            <a:r>
              <a:rPr lang="en-US" sz="1600" dirty="0" err="1"/>
              <a:t>maxterms</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58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058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58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058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58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058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058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2058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31" grpId="0" autoUpdateAnimBg="0"/>
      <p:bldP spid="205832" grpId="0" autoUpdateAnimBg="0"/>
      <p:bldP spid="205833" grpId="0" autoUpdateAnimBg="0"/>
      <p:bldP spid="205834" grpId="0" autoUpdateAnimBg="0"/>
      <p:bldP spid="205842"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12192"/>
            <a:ext cx="9144000" cy="1283208"/>
          </a:xfrm>
          <a:solidFill>
            <a:srgbClr val="FFFF00"/>
          </a:solidFill>
        </p:spPr>
        <p:txBody>
          <a:bodyPr/>
          <a:lstStyle/>
          <a:p>
            <a:pPr eaLnBrk="1" hangingPunct="1"/>
            <a:r>
              <a:rPr lang="en-US" b="1" dirty="0" smtClean="0">
                <a:solidFill>
                  <a:srgbClr val="FF0000"/>
                </a:solidFill>
                <a:effectLst>
                  <a:outerShdw blurRad="38100" dist="38100" dir="2700000" algn="tl">
                    <a:srgbClr val="000000">
                      <a:alpha val="43137"/>
                    </a:srgbClr>
                  </a:outerShdw>
                </a:effectLst>
              </a:rPr>
              <a:t>Function Minimization</a:t>
            </a:r>
            <a:r>
              <a:rPr lang="en-US" dirty="0" smtClean="0"/>
              <a:t>: Reduce Number of  Literals and Terms</a:t>
            </a:r>
          </a:p>
        </p:txBody>
      </p:sp>
      <p:sp>
        <p:nvSpPr>
          <p:cNvPr id="4099" name="Rectangle 3"/>
          <p:cNvSpPr>
            <a:spLocks noGrp="1" noChangeArrowheads="1"/>
          </p:cNvSpPr>
          <p:nvPr>
            <p:ph type="body" idx="1"/>
          </p:nvPr>
        </p:nvSpPr>
        <p:spPr/>
        <p:txBody>
          <a:bodyPr/>
          <a:lstStyle/>
          <a:p>
            <a:pPr eaLnBrk="1" hangingPunct="1"/>
            <a:r>
              <a:rPr lang="en-US" smtClean="0"/>
              <a:t>Simplify for Comprehension</a:t>
            </a:r>
          </a:p>
          <a:p>
            <a:pPr eaLnBrk="1" hangingPunct="1"/>
            <a:r>
              <a:rPr lang="en-US" smtClean="0"/>
              <a:t>Reduce Number of Components</a:t>
            </a:r>
          </a:p>
          <a:p>
            <a:pPr eaLnBrk="1" hangingPunct="1"/>
            <a:r>
              <a:rPr lang="en-US" smtClean="0"/>
              <a:t>Reduce Amount of Wiring/Routing</a:t>
            </a:r>
          </a:p>
          <a:p>
            <a:pPr eaLnBrk="1" hangingPunct="1"/>
            <a:r>
              <a:rPr lang="en-US" smtClean="0"/>
              <a:t>Smaller Circuit/Board Area</a:t>
            </a:r>
          </a:p>
          <a:p>
            <a:pPr eaLnBrk="1" hangingPunct="1"/>
            <a:r>
              <a:rPr lang="en-US" smtClean="0"/>
              <a:t>Lower Cost</a:t>
            </a:r>
          </a:p>
          <a:p>
            <a:pPr eaLnBrk="1" hangingPunct="1"/>
            <a:r>
              <a:rPr lang="en-US" smtClean="0"/>
              <a:t>Higher Reliability</a:t>
            </a:r>
          </a:p>
        </p:txBody>
      </p:sp>
      <p:sp>
        <p:nvSpPr>
          <p:cNvPr id="4" name="Slide Number Placeholder 3"/>
          <p:cNvSpPr>
            <a:spLocks noGrp="1"/>
          </p:cNvSpPr>
          <p:nvPr>
            <p:ph type="sldNum" sz="quarter" idx="12"/>
          </p:nvPr>
        </p:nvSpPr>
        <p:spPr/>
        <p:txBody>
          <a:bodyPr/>
          <a:lstStyle/>
          <a:p>
            <a:pPr>
              <a:defRPr/>
            </a:pPr>
            <a:fld id="{8675C7FF-0B9C-462F-ACAD-8169683D639C}"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7924800" cy="4724400"/>
          </a:xfrm>
          <a:solidFill>
            <a:srgbClr val="FFFF00"/>
          </a:solidFill>
        </p:spPr>
        <p:txBody>
          <a:bodyPr/>
          <a:lstStyle/>
          <a:p>
            <a:r>
              <a:rPr lang="en-US" sz="11500" b="1" dirty="0" smtClean="0">
                <a:solidFill>
                  <a:srgbClr val="FF0000"/>
                </a:solidFill>
                <a:effectLst>
                  <a:outerShdw blurRad="38100" dist="38100" dir="2700000" algn="tl">
                    <a:srgbClr val="000000">
                      <a:alpha val="43137"/>
                    </a:srgbClr>
                  </a:outerShdw>
                </a:effectLst>
              </a:rPr>
              <a:t>Boolean Equations</a:t>
            </a:r>
            <a:endParaRPr lang="en-US" sz="11500"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Function Minimization: Reduce Number of  Literals and Terms</a:t>
            </a:r>
          </a:p>
        </p:txBody>
      </p:sp>
      <p:sp>
        <p:nvSpPr>
          <p:cNvPr id="5123" name="Rectangle 3"/>
          <p:cNvSpPr>
            <a:spLocks noGrp="1" noChangeArrowheads="1"/>
          </p:cNvSpPr>
          <p:nvPr>
            <p:ph type="body" idx="1"/>
          </p:nvPr>
        </p:nvSpPr>
        <p:spPr/>
        <p:txBody>
          <a:bodyPr/>
          <a:lstStyle/>
          <a:p>
            <a:pPr eaLnBrk="1" hangingPunct="1">
              <a:lnSpc>
                <a:spcPct val="90000"/>
              </a:lnSpc>
            </a:pPr>
            <a:r>
              <a:rPr lang="en-US" smtClean="0"/>
              <a:t>Apply Boolean Algebra</a:t>
            </a:r>
          </a:p>
          <a:p>
            <a:pPr eaLnBrk="1" hangingPunct="1">
              <a:lnSpc>
                <a:spcPct val="90000"/>
              </a:lnSpc>
            </a:pPr>
            <a:r>
              <a:rPr lang="en-US" smtClean="0"/>
              <a:t>Employ Computer Algorithm</a:t>
            </a:r>
          </a:p>
          <a:p>
            <a:pPr lvl="1" eaLnBrk="1" hangingPunct="1">
              <a:lnSpc>
                <a:spcPct val="90000"/>
              </a:lnSpc>
            </a:pPr>
            <a:r>
              <a:rPr lang="en-US" smtClean="0"/>
              <a:t>Quine-McCluskey tabular algorithm</a:t>
            </a:r>
          </a:p>
          <a:p>
            <a:pPr lvl="1" eaLnBrk="1" hangingPunct="1">
              <a:lnSpc>
                <a:spcPct val="90000"/>
              </a:lnSpc>
            </a:pPr>
            <a:r>
              <a:rPr lang="en-US" smtClean="0"/>
              <a:t>Boozer</a:t>
            </a:r>
          </a:p>
          <a:p>
            <a:pPr lvl="1" eaLnBrk="1" hangingPunct="1">
              <a:lnSpc>
                <a:spcPct val="90000"/>
              </a:lnSpc>
            </a:pPr>
            <a:r>
              <a:rPr lang="en-US" smtClean="0"/>
              <a:t>McBoole</a:t>
            </a:r>
          </a:p>
          <a:p>
            <a:pPr lvl="1" eaLnBrk="1" hangingPunct="1">
              <a:lnSpc>
                <a:spcPct val="90000"/>
              </a:lnSpc>
            </a:pPr>
            <a:r>
              <a:rPr lang="en-US" smtClean="0"/>
              <a:t>Espresso and Espresso/Exact (CAD packages)</a:t>
            </a:r>
          </a:p>
          <a:p>
            <a:pPr eaLnBrk="1" hangingPunct="1">
              <a:lnSpc>
                <a:spcPct val="90000"/>
              </a:lnSpc>
            </a:pPr>
            <a:r>
              <a:rPr lang="en-US" smtClean="0"/>
              <a:t>Systematic Algebraic Reduction (SAR)</a:t>
            </a:r>
          </a:p>
          <a:p>
            <a:pPr eaLnBrk="1" hangingPunct="1">
              <a:lnSpc>
                <a:spcPct val="90000"/>
              </a:lnSpc>
            </a:pPr>
            <a:r>
              <a:rPr lang="en-US" smtClean="0"/>
              <a:t>Karnaugh Maps (K-Maps)</a:t>
            </a:r>
          </a:p>
        </p:txBody>
      </p:sp>
      <p:sp>
        <p:nvSpPr>
          <p:cNvPr id="4" name="Slide Number Placeholder 3"/>
          <p:cNvSpPr>
            <a:spLocks noGrp="1"/>
          </p:cNvSpPr>
          <p:nvPr>
            <p:ph type="sldNum" sz="quarter" idx="12"/>
          </p:nvPr>
        </p:nvSpPr>
        <p:spPr/>
        <p:txBody>
          <a:bodyPr/>
          <a:lstStyle/>
          <a:p>
            <a:pPr>
              <a:defRPr/>
            </a:pPr>
            <a:fld id="{8675C7FF-0B9C-462F-ACAD-8169683D639C}"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1371600"/>
            <a:ext cx="8077200" cy="4800600"/>
          </a:xfrm>
          <a:solidFill>
            <a:srgbClr val="FFFF00"/>
          </a:solidFill>
        </p:spPr>
        <p:txBody>
          <a:bodyPr/>
          <a:lstStyle/>
          <a:p>
            <a:pPr eaLnBrk="1" hangingPunct="1"/>
            <a:r>
              <a:rPr lang="en-US" sz="13800" b="1" dirty="0" err="1" smtClean="0">
                <a:solidFill>
                  <a:srgbClr val="FF0000"/>
                </a:solidFill>
                <a:effectLst>
                  <a:outerShdw blurRad="38100" dist="38100" dir="2700000" algn="tl">
                    <a:srgbClr val="000000">
                      <a:alpha val="43137"/>
                    </a:srgbClr>
                  </a:outerShdw>
                </a:effectLst>
              </a:rPr>
              <a:t>Karnaugh</a:t>
            </a:r>
            <a:r>
              <a:rPr lang="en-US" sz="13800" b="1" dirty="0" smtClean="0">
                <a:solidFill>
                  <a:srgbClr val="FF0000"/>
                </a:solidFill>
                <a:effectLst>
                  <a:outerShdw blurRad="38100" dist="38100" dir="2700000" algn="tl">
                    <a:srgbClr val="000000">
                      <a:alpha val="43137"/>
                    </a:srgbClr>
                  </a:outerShdw>
                </a:effectLst>
              </a:rPr>
              <a:t> Maps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Karnaugh (K) Maps</a:t>
            </a:r>
          </a:p>
        </p:txBody>
      </p:sp>
      <p:sp>
        <p:nvSpPr>
          <p:cNvPr id="6147" name="Rectangle 3"/>
          <p:cNvSpPr>
            <a:spLocks noGrp="1" noChangeArrowheads="1"/>
          </p:cNvSpPr>
          <p:nvPr>
            <p:ph type="body" idx="1"/>
          </p:nvPr>
        </p:nvSpPr>
        <p:spPr>
          <a:xfrm>
            <a:off x="685800" y="1981200"/>
            <a:ext cx="8305800" cy="4114800"/>
          </a:xfrm>
        </p:spPr>
        <p:txBody>
          <a:bodyPr/>
          <a:lstStyle/>
          <a:p>
            <a:pPr eaLnBrk="1" hangingPunct="1"/>
            <a:r>
              <a:rPr lang="en-US" smtClean="0"/>
              <a:t>A graphical representation of Boolean function</a:t>
            </a:r>
          </a:p>
          <a:p>
            <a:pPr eaLnBrk="1" hangingPunct="1"/>
            <a:r>
              <a:rPr lang="en-US" smtClean="0"/>
              <a:t>Easy to perform functional reduction</a:t>
            </a:r>
          </a:p>
          <a:p>
            <a:pPr eaLnBrk="1" hangingPunct="1"/>
            <a:r>
              <a:rPr lang="en-US" smtClean="0"/>
              <a:t>Relies on adjacency (Gray code) of minterms</a:t>
            </a:r>
          </a:p>
          <a:p>
            <a:pPr lvl="1" eaLnBrk="1" hangingPunct="1"/>
            <a:r>
              <a:rPr lang="en-US" smtClean="0"/>
              <a:t>Adjacent (horizontal/vertical &amp; wrap around) cells</a:t>
            </a:r>
            <a:br>
              <a:rPr lang="en-US" smtClean="0"/>
            </a:br>
            <a:r>
              <a:rPr lang="en-US" smtClean="0"/>
              <a:t>  differ in only one variable (complement)</a:t>
            </a:r>
          </a:p>
          <a:p>
            <a:pPr eaLnBrk="1" hangingPunct="1"/>
            <a:r>
              <a:rPr lang="en-US" smtClean="0"/>
              <a:t>Number form and Variable form</a:t>
            </a:r>
          </a:p>
        </p:txBody>
      </p:sp>
      <p:sp>
        <p:nvSpPr>
          <p:cNvPr id="4" name="Slide Number Placeholder 3"/>
          <p:cNvSpPr>
            <a:spLocks noGrp="1"/>
          </p:cNvSpPr>
          <p:nvPr>
            <p:ph type="sldNum" sz="quarter" idx="12"/>
          </p:nvPr>
        </p:nvSpPr>
        <p:spPr/>
        <p:txBody>
          <a:bodyPr/>
          <a:lstStyle/>
          <a:p>
            <a:pPr>
              <a:defRPr/>
            </a:pPr>
            <a:fld id="{8675C7FF-0B9C-462F-ACAD-8169683D639C}" type="slidenum">
              <a:rPr lang="en-US" smtClean="0"/>
              <a:pPr>
                <a:defRPr/>
              </a:pPr>
              <a:t>22</a:t>
            </a:fld>
            <a:endParaRPr lang="en-US"/>
          </a:p>
        </p:txBody>
      </p:sp>
    </p:spTree>
    <p:extLst>
      <p:ext uri="{BB962C8B-B14F-4D97-AF65-F5344CB8AC3E}">
        <p14:creationId xmlns:p14="http://schemas.microsoft.com/office/powerpoint/2010/main" val="20473712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title"/>
          </p:nvPr>
        </p:nvSpPr>
        <p:spPr/>
        <p:txBody>
          <a:bodyPr/>
          <a:lstStyle/>
          <a:p>
            <a:pPr eaLnBrk="1" hangingPunct="1"/>
            <a:r>
              <a:rPr lang="en-US" smtClean="0"/>
              <a:t>K-Maps</a:t>
            </a:r>
          </a:p>
        </p:txBody>
      </p:sp>
      <p:sp>
        <p:nvSpPr>
          <p:cNvPr id="7171" name="Rectangle 7"/>
          <p:cNvSpPr>
            <a:spLocks noGrp="1" noChangeArrowheads="1"/>
          </p:cNvSpPr>
          <p:nvPr>
            <p:ph type="body" idx="1"/>
          </p:nvPr>
        </p:nvSpPr>
        <p:spPr>
          <a:xfrm>
            <a:off x="609600" y="1447800"/>
            <a:ext cx="7772400" cy="4114800"/>
          </a:xfrm>
        </p:spPr>
        <p:txBody>
          <a:bodyPr/>
          <a:lstStyle/>
          <a:p>
            <a:pPr eaLnBrk="1" hangingPunct="1"/>
            <a:r>
              <a:rPr lang="en-US" smtClean="0"/>
              <a:t>2 Variable K-Map (Number Form)</a:t>
            </a:r>
          </a:p>
        </p:txBody>
      </p:sp>
      <p:pic>
        <p:nvPicPr>
          <p:cNvPr id="7172" name="Picture 4" descr="C:\Sandige\2\tiff\14.tif"/>
          <p:cNvPicPr>
            <a:picLocks noChangeAspect="1" noChangeArrowheads="1"/>
          </p:cNvPicPr>
          <p:nvPr/>
        </p:nvPicPr>
        <p:blipFill>
          <a:blip r:embed="rId2"/>
          <a:srcRect t="7353" r="69379" b="36765"/>
          <a:stretch>
            <a:fillRect/>
          </a:stretch>
        </p:blipFill>
        <p:spPr bwMode="auto">
          <a:xfrm>
            <a:off x="609600" y="2667000"/>
            <a:ext cx="4648200" cy="2757488"/>
          </a:xfrm>
          <a:prstGeom prst="rect">
            <a:avLst/>
          </a:prstGeom>
          <a:noFill/>
          <a:ln w="9525">
            <a:noFill/>
            <a:miter lim="800000"/>
            <a:headEnd/>
            <a:tailEnd/>
          </a:ln>
        </p:spPr>
      </p:pic>
      <p:grpSp>
        <p:nvGrpSpPr>
          <p:cNvPr id="2" name="Group 10"/>
          <p:cNvGrpSpPr>
            <a:grpSpLocks/>
          </p:cNvGrpSpPr>
          <p:nvPr/>
        </p:nvGrpSpPr>
        <p:grpSpPr bwMode="auto">
          <a:xfrm>
            <a:off x="2057400" y="1981200"/>
            <a:ext cx="2819400" cy="2133600"/>
            <a:chOff x="1296" y="1248"/>
            <a:chExt cx="1776" cy="1344"/>
          </a:xfrm>
        </p:grpSpPr>
        <p:sp>
          <p:nvSpPr>
            <p:cNvPr id="7179" name="Oval 8"/>
            <p:cNvSpPr>
              <a:spLocks noChangeArrowheads="1"/>
            </p:cNvSpPr>
            <p:nvPr/>
          </p:nvSpPr>
          <p:spPr bwMode="auto">
            <a:xfrm>
              <a:off x="1296" y="2208"/>
              <a:ext cx="1776" cy="384"/>
            </a:xfrm>
            <a:prstGeom prst="ellipse">
              <a:avLst/>
            </a:prstGeom>
            <a:noFill/>
            <a:ln w="38100">
              <a:solidFill>
                <a:srgbClr val="FF0000"/>
              </a:solidFill>
              <a:round/>
              <a:headEnd/>
              <a:tailEnd/>
            </a:ln>
          </p:spPr>
          <p:txBody>
            <a:bodyPr wrap="none" anchor="ctr"/>
            <a:lstStyle/>
            <a:p>
              <a:endParaRPr lang="en-US"/>
            </a:p>
          </p:txBody>
        </p:sp>
        <p:sp>
          <p:nvSpPr>
            <p:cNvPr id="7180" name="Line 9"/>
            <p:cNvSpPr>
              <a:spLocks noChangeShapeType="1"/>
            </p:cNvSpPr>
            <p:nvPr/>
          </p:nvSpPr>
          <p:spPr bwMode="auto">
            <a:xfrm flipH="1">
              <a:off x="2448" y="1248"/>
              <a:ext cx="576" cy="912"/>
            </a:xfrm>
            <a:prstGeom prst="line">
              <a:avLst/>
            </a:prstGeom>
            <a:noFill/>
            <a:ln w="38100">
              <a:solidFill>
                <a:srgbClr val="FF0000"/>
              </a:solidFill>
              <a:round/>
              <a:headEnd/>
              <a:tailEnd type="triangle" w="med" len="med"/>
            </a:ln>
          </p:spPr>
          <p:txBody>
            <a:bodyPr/>
            <a:lstStyle/>
            <a:p>
              <a:endParaRPr lang="en-US"/>
            </a:p>
          </p:txBody>
        </p:sp>
      </p:grpSp>
      <p:sp>
        <p:nvSpPr>
          <p:cNvPr id="215051" name="Text Box 11"/>
          <p:cNvSpPr txBox="1">
            <a:spLocks noChangeArrowheads="1"/>
          </p:cNvSpPr>
          <p:nvPr/>
        </p:nvSpPr>
        <p:spPr bwMode="auto">
          <a:xfrm>
            <a:off x="5449888" y="3530600"/>
            <a:ext cx="1773237" cy="519113"/>
          </a:xfrm>
          <a:prstGeom prst="rect">
            <a:avLst/>
          </a:prstGeom>
          <a:noFill/>
          <a:ln w="9525">
            <a:noFill/>
            <a:miter lim="800000"/>
            <a:headEnd/>
            <a:tailEnd/>
          </a:ln>
        </p:spPr>
        <p:txBody>
          <a:bodyPr wrap="none">
            <a:spAutoFit/>
          </a:bodyPr>
          <a:lstStyle/>
          <a:p>
            <a:pPr algn="ctr"/>
            <a:r>
              <a:rPr lang="en-US" sz="2800">
                <a:solidFill>
                  <a:srgbClr val="FF0000"/>
                </a:solidFill>
              </a:rPr>
              <a:t>Gray code!</a:t>
            </a:r>
          </a:p>
        </p:txBody>
      </p:sp>
      <p:grpSp>
        <p:nvGrpSpPr>
          <p:cNvPr id="3" name="Group 16"/>
          <p:cNvGrpSpPr>
            <a:grpSpLocks/>
          </p:cNvGrpSpPr>
          <p:nvPr/>
        </p:nvGrpSpPr>
        <p:grpSpPr bwMode="auto">
          <a:xfrm>
            <a:off x="2133600" y="4114800"/>
            <a:ext cx="6092825" cy="1052513"/>
            <a:chOff x="1344" y="2592"/>
            <a:chExt cx="3838" cy="663"/>
          </a:xfrm>
        </p:grpSpPr>
        <p:sp>
          <p:nvSpPr>
            <p:cNvPr id="7176" name="Oval 13"/>
            <p:cNvSpPr>
              <a:spLocks noChangeArrowheads="1"/>
            </p:cNvSpPr>
            <p:nvPr/>
          </p:nvSpPr>
          <p:spPr bwMode="auto">
            <a:xfrm>
              <a:off x="1344" y="2592"/>
              <a:ext cx="1776" cy="384"/>
            </a:xfrm>
            <a:prstGeom prst="ellipse">
              <a:avLst/>
            </a:prstGeom>
            <a:noFill/>
            <a:ln w="38100">
              <a:solidFill>
                <a:srgbClr val="FF0000"/>
              </a:solidFill>
              <a:round/>
              <a:headEnd/>
              <a:tailEnd/>
            </a:ln>
          </p:spPr>
          <p:txBody>
            <a:bodyPr wrap="none" anchor="ctr"/>
            <a:lstStyle/>
            <a:p>
              <a:endParaRPr lang="en-US"/>
            </a:p>
          </p:txBody>
        </p:sp>
        <p:sp>
          <p:nvSpPr>
            <p:cNvPr id="7177" name="Line 14"/>
            <p:cNvSpPr>
              <a:spLocks noChangeShapeType="1"/>
            </p:cNvSpPr>
            <p:nvPr/>
          </p:nvSpPr>
          <p:spPr bwMode="auto">
            <a:xfrm flipH="1" flipV="1">
              <a:off x="2544" y="3024"/>
              <a:ext cx="864" cy="96"/>
            </a:xfrm>
            <a:prstGeom prst="line">
              <a:avLst/>
            </a:prstGeom>
            <a:noFill/>
            <a:ln w="38100">
              <a:solidFill>
                <a:srgbClr val="FF0000"/>
              </a:solidFill>
              <a:round/>
              <a:headEnd/>
              <a:tailEnd type="triangle" w="med" len="med"/>
            </a:ln>
          </p:spPr>
          <p:txBody>
            <a:bodyPr/>
            <a:lstStyle/>
            <a:p>
              <a:endParaRPr lang="en-US"/>
            </a:p>
          </p:txBody>
        </p:sp>
        <p:sp>
          <p:nvSpPr>
            <p:cNvPr id="7178" name="Text Box 15"/>
            <p:cNvSpPr txBox="1">
              <a:spLocks noChangeArrowheads="1"/>
            </p:cNvSpPr>
            <p:nvPr/>
          </p:nvSpPr>
          <p:spPr bwMode="auto">
            <a:xfrm>
              <a:off x="3456" y="2928"/>
              <a:ext cx="1726" cy="327"/>
            </a:xfrm>
            <a:prstGeom prst="rect">
              <a:avLst/>
            </a:prstGeom>
            <a:noFill/>
            <a:ln w="9525">
              <a:noFill/>
              <a:miter lim="800000"/>
              <a:headEnd/>
              <a:tailEnd/>
            </a:ln>
          </p:spPr>
          <p:txBody>
            <a:bodyPr wrap="none">
              <a:spAutoFit/>
            </a:bodyPr>
            <a:lstStyle/>
            <a:p>
              <a:pPr algn="ctr"/>
              <a:r>
                <a:rPr lang="en-US" sz="2800">
                  <a:solidFill>
                    <a:srgbClr val="FF0000"/>
                  </a:solidFill>
                </a:rPr>
                <a:t>Minterm numbers</a:t>
              </a:r>
            </a:p>
          </p:txBody>
        </p:sp>
      </p:grpSp>
      <p:sp>
        <p:nvSpPr>
          <p:cNvPr id="13" name="Slide Number Placeholder 12"/>
          <p:cNvSpPr>
            <a:spLocks noGrp="1"/>
          </p:cNvSpPr>
          <p:nvPr>
            <p:ph type="sldNum" sz="quarter" idx="12"/>
          </p:nvPr>
        </p:nvSpPr>
        <p:spPr/>
        <p:txBody>
          <a:bodyPr/>
          <a:lstStyle/>
          <a:p>
            <a:pPr>
              <a:defRPr/>
            </a:pPr>
            <a:fld id="{8675C7FF-0B9C-462F-ACAD-8169683D639C}" type="slidenum">
              <a:rPr lang="en-US" smtClean="0"/>
              <a:pPr>
                <a:defRPr/>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1"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2" descr="C:\Sandige\2\tiff\14.tif"/>
          <p:cNvPicPr>
            <a:picLocks noChangeAspect="1" noChangeArrowheads="1"/>
          </p:cNvPicPr>
          <p:nvPr/>
        </p:nvPicPr>
        <p:blipFill>
          <a:blip r:embed="rId2"/>
          <a:srcRect l="30058" t="4022" r="35043" b="40805"/>
          <a:stretch>
            <a:fillRect/>
          </a:stretch>
        </p:blipFill>
        <p:spPr bwMode="auto">
          <a:xfrm>
            <a:off x="152400" y="2667000"/>
            <a:ext cx="5105400" cy="2860675"/>
          </a:xfrm>
          <a:prstGeom prst="rect">
            <a:avLst/>
          </a:prstGeom>
          <a:noFill/>
          <a:ln w="9525">
            <a:noFill/>
            <a:miter lim="800000"/>
            <a:headEnd/>
            <a:tailEnd/>
          </a:ln>
        </p:spPr>
      </p:pic>
      <p:sp>
        <p:nvSpPr>
          <p:cNvPr id="8195" name="Rectangle 2"/>
          <p:cNvSpPr>
            <a:spLocks noGrp="1" noChangeArrowheads="1"/>
          </p:cNvSpPr>
          <p:nvPr>
            <p:ph type="title"/>
          </p:nvPr>
        </p:nvSpPr>
        <p:spPr/>
        <p:txBody>
          <a:bodyPr/>
          <a:lstStyle/>
          <a:p>
            <a:pPr eaLnBrk="1" hangingPunct="1"/>
            <a:r>
              <a:rPr lang="en-US" smtClean="0"/>
              <a:t>K-Maps</a:t>
            </a:r>
          </a:p>
        </p:txBody>
      </p:sp>
      <p:sp>
        <p:nvSpPr>
          <p:cNvPr id="8196" name="Rectangle 3"/>
          <p:cNvSpPr>
            <a:spLocks noGrp="1" noChangeArrowheads="1"/>
          </p:cNvSpPr>
          <p:nvPr>
            <p:ph type="body" idx="1"/>
          </p:nvPr>
        </p:nvSpPr>
        <p:spPr>
          <a:xfrm>
            <a:off x="609600" y="1447800"/>
            <a:ext cx="7772400" cy="4114800"/>
          </a:xfrm>
        </p:spPr>
        <p:txBody>
          <a:bodyPr/>
          <a:lstStyle/>
          <a:p>
            <a:pPr eaLnBrk="1" hangingPunct="1"/>
            <a:r>
              <a:rPr lang="en-US" smtClean="0"/>
              <a:t>3 Variable K-Map (Number Form)</a:t>
            </a:r>
          </a:p>
        </p:txBody>
      </p:sp>
      <p:sp>
        <p:nvSpPr>
          <p:cNvPr id="216072" name="Text Box 8"/>
          <p:cNvSpPr txBox="1">
            <a:spLocks noChangeArrowheads="1"/>
          </p:cNvSpPr>
          <p:nvPr/>
        </p:nvSpPr>
        <p:spPr bwMode="auto">
          <a:xfrm>
            <a:off x="5449888" y="3530600"/>
            <a:ext cx="1773237" cy="519113"/>
          </a:xfrm>
          <a:prstGeom prst="rect">
            <a:avLst/>
          </a:prstGeom>
          <a:noFill/>
          <a:ln w="9525">
            <a:noFill/>
            <a:miter lim="800000"/>
            <a:headEnd/>
            <a:tailEnd/>
          </a:ln>
        </p:spPr>
        <p:txBody>
          <a:bodyPr wrap="none">
            <a:spAutoFit/>
          </a:bodyPr>
          <a:lstStyle/>
          <a:p>
            <a:pPr algn="ctr"/>
            <a:r>
              <a:rPr lang="en-US" sz="2800">
                <a:solidFill>
                  <a:srgbClr val="FF0000"/>
                </a:solidFill>
              </a:rPr>
              <a:t>Gray code!</a:t>
            </a:r>
          </a:p>
        </p:txBody>
      </p:sp>
      <p:grpSp>
        <p:nvGrpSpPr>
          <p:cNvPr id="2" name="Group 13"/>
          <p:cNvGrpSpPr>
            <a:grpSpLocks/>
          </p:cNvGrpSpPr>
          <p:nvPr/>
        </p:nvGrpSpPr>
        <p:grpSpPr bwMode="auto">
          <a:xfrm>
            <a:off x="2362200" y="4114800"/>
            <a:ext cx="5864225" cy="1143000"/>
            <a:chOff x="1488" y="2592"/>
            <a:chExt cx="3694" cy="720"/>
          </a:xfrm>
        </p:grpSpPr>
        <p:sp>
          <p:nvSpPr>
            <p:cNvPr id="8203" name="Oval 9"/>
            <p:cNvSpPr>
              <a:spLocks noChangeArrowheads="1"/>
            </p:cNvSpPr>
            <p:nvPr/>
          </p:nvSpPr>
          <p:spPr bwMode="auto">
            <a:xfrm>
              <a:off x="1488" y="2592"/>
              <a:ext cx="1536" cy="720"/>
            </a:xfrm>
            <a:prstGeom prst="ellipse">
              <a:avLst/>
            </a:prstGeom>
            <a:noFill/>
            <a:ln w="38100">
              <a:solidFill>
                <a:srgbClr val="FF0000"/>
              </a:solidFill>
              <a:round/>
              <a:headEnd/>
              <a:tailEnd/>
            </a:ln>
          </p:spPr>
          <p:txBody>
            <a:bodyPr wrap="none" anchor="ctr"/>
            <a:lstStyle/>
            <a:p>
              <a:endParaRPr lang="en-US"/>
            </a:p>
          </p:txBody>
        </p:sp>
        <p:sp>
          <p:nvSpPr>
            <p:cNvPr id="8204" name="Line 10"/>
            <p:cNvSpPr>
              <a:spLocks noChangeShapeType="1"/>
            </p:cNvSpPr>
            <p:nvPr/>
          </p:nvSpPr>
          <p:spPr bwMode="auto">
            <a:xfrm flipH="1" flipV="1">
              <a:off x="3072" y="3072"/>
              <a:ext cx="336" cy="48"/>
            </a:xfrm>
            <a:prstGeom prst="line">
              <a:avLst/>
            </a:prstGeom>
            <a:noFill/>
            <a:ln w="38100">
              <a:solidFill>
                <a:srgbClr val="FF0000"/>
              </a:solidFill>
              <a:round/>
              <a:headEnd/>
              <a:tailEnd type="triangle" w="med" len="med"/>
            </a:ln>
          </p:spPr>
          <p:txBody>
            <a:bodyPr/>
            <a:lstStyle/>
            <a:p>
              <a:endParaRPr lang="en-US"/>
            </a:p>
          </p:txBody>
        </p:sp>
        <p:sp>
          <p:nvSpPr>
            <p:cNvPr id="8205" name="Text Box 11"/>
            <p:cNvSpPr txBox="1">
              <a:spLocks noChangeArrowheads="1"/>
            </p:cNvSpPr>
            <p:nvPr/>
          </p:nvSpPr>
          <p:spPr bwMode="auto">
            <a:xfrm>
              <a:off x="3456" y="2928"/>
              <a:ext cx="1726" cy="327"/>
            </a:xfrm>
            <a:prstGeom prst="rect">
              <a:avLst/>
            </a:prstGeom>
            <a:noFill/>
            <a:ln w="9525">
              <a:noFill/>
              <a:miter lim="800000"/>
              <a:headEnd/>
              <a:tailEnd/>
            </a:ln>
          </p:spPr>
          <p:txBody>
            <a:bodyPr wrap="none">
              <a:spAutoFit/>
            </a:bodyPr>
            <a:lstStyle/>
            <a:p>
              <a:pPr algn="ctr"/>
              <a:r>
                <a:rPr lang="en-US" sz="2800">
                  <a:solidFill>
                    <a:srgbClr val="FF0000"/>
                  </a:solidFill>
                </a:rPr>
                <a:t>Minterm numbers</a:t>
              </a:r>
            </a:p>
          </p:txBody>
        </p:sp>
      </p:grpSp>
      <p:grpSp>
        <p:nvGrpSpPr>
          <p:cNvPr id="3" name="Group 15"/>
          <p:cNvGrpSpPr>
            <a:grpSpLocks/>
          </p:cNvGrpSpPr>
          <p:nvPr/>
        </p:nvGrpSpPr>
        <p:grpSpPr bwMode="auto">
          <a:xfrm>
            <a:off x="1981200" y="1981200"/>
            <a:ext cx="2895600" cy="3124200"/>
            <a:chOff x="1248" y="1248"/>
            <a:chExt cx="1824" cy="1968"/>
          </a:xfrm>
        </p:grpSpPr>
        <p:sp>
          <p:nvSpPr>
            <p:cNvPr id="8200" name="Oval 6"/>
            <p:cNvSpPr>
              <a:spLocks noChangeArrowheads="1"/>
            </p:cNvSpPr>
            <p:nvPr/>
          </p:nvSpPr>
          <p:spPr bwMode="auto">
            <a:xfrm>
              <a:off x="1296" y="2208"/>
              <a:ext cx="1776" cy="384"/>
            </a:xfrm>
            <a:prstGeom prst="ellipse">
              <a:avLst/>
            </a:prstGeom>
            <a:noFill/>
            <a:ln w="38100">
              <a:solidFill>
                <a:srgbClr val="FF0000"/>
              </a:solidFill>
              <a:round/>
              <a:headEnd/>
              <a:tailEnd/>
            </a:ln>
          </p:spPr>
          <p:txBody>
            <a:bodyPr wrap="none" anchor="ctr"/>
            <a:lstStyle/>
            <a:p>
              <a:endParaRPr lang="en-US"/>
            </a:p>
          </p:txBody>
        </p:sp>
        <p:sp>
          <p:nvSpPr>
            <p:cNvPr id="8201" name="Line 7"/>
            <p:cNvSpPr>
              <a:spLocks noChangeShapeType="1"/>
            </p:cNvSpPr>
            <p:nvPr/>
          </p:nvSpPr>
          <p:spPr bwMode="auto">
            <a:xfrm flipH="1">
              <a:off x="2448" y="1248"/>
              <a:ext cx="576" cy="912"/>
            </a:xfrm>
            <a:prstGeom prst="line">
              <a:avLst/>
            </a:prstGeom>
            <a:noFill/>
            <a:ln w="38100">
              <a:solidFill>
                <a:srgbClr val="FF0000"/>
              </a:solidFill>
              <a:round/>
              <a:headEnd/>
              <a:tailEnd type="triangle" w="med" len="med"/>
            </a:ln>
          </p:spPr>
          <p:txBody>
            <a:bodyPr/>
            <a:lstStyle/>
            <a:p>
              <a:endParaRPr lang="en-US"/>
            </a:p>
          </p:txBody>
        </p:sp>
        <p:sp>
          <p:nvSpPr>
            <p:cNvPr id="8202" name="Oval 14"/>
            <p:cNvSpPr>
              <a:spLocks noChangeArrowheads="1"/>
            </p:cNvSpPr>
            <p:nvPr/>
          </p:nvSpPr>
          <p:spPr bwMode="auto">
            <a:xfrm>
              <a:off x="1248" y="2448"/>
              <a:ext cx="192" cy="768"/>
            </a:xfrm>
            <a:prstGeom prst="ellipse">
              <a:avLst/>
            </a:prstGeom>
            <a:noFill/>
            <a:ln w="38100">
              <a:solidFill>
                <a:srgbClr val="FF0000"/>
              </a:solidFill>
              <a:round/>
              <a:headEnd/>
              <a:tailEnd/>
            </a:ln>
          </p:spPr>
          <p:txBody>
            <a:bodyPr wrap="none" anchor="ctr"/>
            <a:lstStyle/>
            <a:p>
              <a:endParaRPr lang="en-US"/>
            </a:p>
          </p:txBody>
        </p:sp>
      </p:grpSp>
      <p:sp>
        <p:nvSpPr>
          <p:cNvPr id="14" name="Slide Number Placeholder 13"/>
          <p:cNvSpPr>
            <a:spLocks noGrp="1"/>
          </p:cNvSpPr>
          <p:nvPr>
            <p:ph type="sldNum" sz="quarter" idx="12"/>
          </p:nvPr>
        </p:nvSpPr>
        <p:spPr/>
        <p:txBody>
          <a:bodyPr/>
          <a:lstStyle/>
          <a:p>
            <a:pPr>
              <a:defRPr/>
            </a:pPr>
            <a:fld id="{8675C7FF-0B9C-462F-ACAD-8169683D639C}" type="slidenum">
              <a:rPr lang="en-US" smtClean="0"/>
              <a:pPr>
                <a:defRPr/>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60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72"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4" descr="C:\Sandige\2\tiff\14.tif"/>
          <p:cNvPicPr>
            <a:picLocks noChangeAspect="1" noChangeArrowheads="1"/>
          </p:cNvPicPr>
          <p:nvPr/>
        </p:nvPicPr>
        <p:blipFill>
          <a:blip r:embed="rId2"/>
          <a:srcRect l="63959" b="34674"/>
          <a:stretch>
            <a:fillRect/>
          </a:stretch>
        </p:blipFill>
        <p:spPr bwMode="auto">
          <a:xfrm>
            <a:off x="0" y="3048000"/>
            <a:ext cx="5334000" cy="3144838"/>
          </a:xfrm>
          <a:prstGeom prst="rect">
            <a:avLst/>
          </a:prstGeom>
          <a:noFill/>
          <a:ln w="9525">
            <a:noFill/>
            <a:miter lim="800000"/>
            <a:headEnd/>
            <a:tailEnd/>
          </a:ln>
        </p:spPr>
      </p:pic>
      <p:sp>
        <p:nvSpPr>
          <p:cNvPr id="9219" name="Rectangle 3"/>
          <p:cNvSpPr>
            <a:spLocks noGrp="1" noChangeArrowheads="1"/>
          </p:cNvSpPr>
          <p:nvPr>
            <p:ph type="title"/>
          </p:nvPr>
        </p:nvSpPr>
        <p:spPr/>
        <p:txBody>
          <a:bodyPr/>
          <a:lstStyle/>
          <a:p>
            <a:pPr eaLnBrk="1" hangingPunct="1"/>
            <a:r>
              <a:rPr lang="en-US" smtClean="0"/>
              <a:t>K-Maps</a:t>
            </a:r>
          </a:p>
        </p:txBody>
      </p:sp>
      <p:sp>
        <p:nvSpPr>
          <p:cNvPr id="9220" name="Rectangle 4"/>
          <p:cNvSpPr>
            <a:spLocks noGrp="1" noChangeArrowheads="1"/>
          </p:cNvSpPr>
          <p:nvPr>
            <p:ph type="body" idx="1"/>
          </p:nvPr>
        </p:nvSpPr>
        <p:spPr>
          <a:xfrm>
            <a:off x="609600" y="1447800"/>
            <a:ext cx="7772400" cy="4114800"/>
          </a:xfrm>
        </p:spPr>
        <p:txBody>
          <a:bodyPr/>
          <a:lstStyle/>
          <a:p>
            <a:pPr eaLnBrk="1" hangingPunct="1"/>
            <a:r>
              <a:rPr lang="en-US" smtClean="0"/>
              <a:t>4 Variable K-Map (Number Form)</a:t>
            </a:r>
          </a:p>
        </p:txBody>
      </p:sp>
      <p:sp>
        <p:nvSpPr>
          <p:cNvPr id="217093" name="Text Box 5"/>
          <p:cNvSpPr txBox="1">
            <a:spLocks noChangeArrowheads="1"/>
          </p:cNvSpPr>
          <p:nvPr/>
        </p:nvSpPr>
        <p:spPr bwMode="auto">
          <a:xfrm>
            <a:off x="5449888" y="3530600"/>
            <a:ext cx="1773237" cy="519113"/>
          </a:xfrm>
          <a:prstGeom prst="rect">
            <a:avLst/>
          </a:prstGeom>
          <a:noFill/>
          <a:ln w="9525">
            <a:noFill/>
            <a:miter lim="800000"/>
            <a:headEnd/>
            <a:tailEnd/>
          </a:ln>
        </p:spPr>
        <p:txBody>
          <a:bodyPr wrap="none">
            <a:spAutoFit/>
          </a:bodyPr>
          <a:lstStyle/>
          <a:p>
            <a:pPr algn="ctr"/>
            <a:r>
              <a:rPr lang="en-US" sz="2800">
                <a:solidFill>
                  <a:srgbClr val="FF0000"/>
                </a:solidFill>
              </a:rPr>
              <a:t>Gray code!</a:t>
            </a:r>
          </a:p>
        </p:txBody>
      </p:sp>
      <p:grpSp>
        <p:nvGrpSpPr>
          <p:cNvPr id="2" name="Group 16"/>
          <p:cNvGrpSpPr>
            <a:grpSpLocks/>
          </p:cNvGrpSpPr>
          <p:nvPr/>
        </p:nvGrpSpPr>
        <p:grpSpPr bwMode="auto">
          <a:xfrm>
            <a:off x="4495800" y="4648200"/>
            <a:ext cx="3730625" cy="519113"/>
            <a:chOff x="2832" y="2928"/>
            <a:chExt cx="2350" cy="327"/>
          </a:xfrm>
        </p:grpSpPr>
        <p:sp>
          <p:nvSpPr>
            <p:cNvPr id="9227" name="Oval 7"/>
            <p:cNvSpPr>
              <a:spLocks noChangeArrowheads="1"/>
            </p:cNvSpPr>
            <p:nvPr/>
          </p:nvSpPr>
          <p:spPr bwMode="auto">
            <a:xfrm>
              <a:off x="2832" y="2928"/>
              <a:ext cx="192" cy="240"/>
            </a:xfrm>
            <a:prstGeom prst="ellipse">
              <a:avLst/>
            </a:prstGeom>
            <a:noFill/>
            <a:ln w="38100">
              <a:solidFill>
                <a:srgbClr val="FF0000"/>
              </a:solidFill>
              <a:round/>
              <a:headEnd/>
              <a:tailEnd/>
            </a:ln>
          </p:spPr>
          <p:txBody>
            <a:bodyPr wrap="none" anchor="ctr"/>
            <a:lstStyle/>
            <a:p>
              <a:endParaRPr lang="en-US"/>
            </a:p>
          </p:txBody>
        </p:sp>
        <p:sp>
          <p:nvSpPr>
            <p:cNvPr id="9228" name="Line 8"/>
            <p:cNvSpPr>
              <a:spLocks noChangeShapeType="1"/>
            </p:cNvSpPr>
            <p:nvPr/>
          </p:nvSpPr>
          <p:spPr bwMode="auto">
            <a:xfrm flipH="1" flipV="1">
              <a:off x="3072" y="3072"/>
              <a:ext cx="336" cy="48"/>
            </a:xfrm>
            <a:prstGeom prst="line">
              <a:avLst/>
            </a:prstGeom>
            <a:noFill/>
            <a:ln w="38100">
              <a:solidFill>
                <a:srgbClr val="FF0000"/>
              </a:solidFill>
              <a:round/>
              <a:headEnd/>
              <a:tailEnd type="triangle" w="med" len="med"/>
            </a:ln>
          </p:spPr>
          <p:txBody>
            <a:bodyPr/>
            <a:lstStyle/>
            <a:p>
              <a:endParaRPr lang="en-US"/>
            </a:p>
          </p:txBody>
        </p:sp>
        <p:sp>
          <p:nvSpPr>
            <p:cNvPr id="9229" name="Text Box 9"/>
            <p:cNvSpPr txBox="1">
              <a:spLocks noChangeArrowheads="1"/>
            </p:cNvSpPr>
            <p:nvPr/>
          </p:nvSpPr>
          <p:spPr bwMode="auto">
            <a:xfrm>
              <a:off x="3456" y="2928"/>
              <a:ext cx="1726" cy="327"/>
            </a:xfrm>
            <a:prstGeom prst="rect">
              <a:avLst/>
            </a:prstGeom>
            <a:noFill/>
            <a:ln w="9525">
              <a:noFill/>
              <a:miter lim="800000"/>
              <a:headEnd/>
              <a:tailEnd/>
            </a:ln>
          </p:spPr>
          <p:txBody>
            <a:bodyPr wrap="none">
              <a:spAutoFit/>
            </a:bodyPr>
            <a:lstStyle/>
            <a:p>
              <a:pPr algn="ctr"/>
              <a:r>
                <a:rPr lang="en-US" sz="2800">
                  <a:solidFill>
                    <a:srgbClr val="FF0000"/>
                  </a:solidFill>
                </a:rPr>
                <a:t>Minterm numbers</a:t>
              </a:r>
            </a:p>
          </p:txBody>
        </p:sp>
      </p:grpSp>
      <p:grpSp>
        <p:nvGrpSpPr>
          <p:cNvPr id="3" name="Group 15"/>
          <p:cNvGrpSpPr>
            <a:grpSpLocks/>
          </p:cNvGrpSpPr>
          <p:nvPr/>
        </p:nvGrpSpPr>
        <p:grpSpPr bwMode="auto">
          <a:xfrm>
            <a:off x="2133600" y="1981200"/>
            <a:ext cx="2895600" cy="4114800"/>
            <a:chOff x="1344" y="1248"/>
            <a:chExt cx="1824" cy="2592"/>
          </a:xfrm>
        </p:grpSpPr>
        <p:sp>
          <p:nvSpPr>
            <p:cNvPr id="9224" name="Oval 11"/>
            <p:cNvSpPr>
              <a:spLocks noChangeArrowheads="1"/>
            </p:cNvSpPr>
            <p:nvPr/>
          </p:nvSpPr>
          <p:spPr bwMode="auto">
            <a:xfrm>
              <a:off x="1392" y="2208"/>
              <a:ext cx="1776" cy="384"/>
            </a:xfrm>
            <a:prstGeom prst="ellipse">
              <a:avLst/>
            </a:prstGeom>
            <a:noFill/>
            <a:ln w="38100">
              <a:solidFill>
                <a:srgbClr val="FF0000"/>
              </a:solidFill>
              <a:round/>
              <a:headEnd/>
              <a:tailEnd/>
            </a:ln>
          </p:spPr>
          <p:txBody>
            <a:bodyPr wrap="none" anchor="ctr"/>
            <a:lstStyle/>
            <a:p>
              <a:endParaRPr lang="en-US"/>
            </a:p>
          </p:txBody>
        </p:sp>
        <p:sp>
          <p:nvSpPr>
            <p:cNvPr id="9225" name="Line 12"/>
            <p:cNvSpPr>
              <a:spLocks noChangeShapeType="1"/>
            </p:cNvSpPr>
            <p:nvPr/>
          </p:nvSpPr>
          <p:spPr bwMode="auto">
            <a:xfrm flipH="1">
              <a:off x="2544" y="1248"/>
              <a:ext cx="576" cy="912"/>
            </a:xfrm>
            <a:prstGeom prst="line">
              <a:avLst/>
            </a:prstGeom>
            <a:noFill/>
            <a:ln w="38100">
              <a:solidFill>
                <a:srgbClr val="FF0000"/>
              </a:solidFill>
              <a:round/>
              <a:headEnd/>
              <a:tailEnd type="triangle" w="med" len="med"/>
            </a:ln>
          </p:spPr>
          <p:txBody>
            <a:bodyPr/>
            <a:lstStyle/>
            <a:p>
              <a:endParaRPr lang="en-US"/>
            </a:p>
          </p:txBody>
        </p:sp>
        <p:sp>
          <p:nvSpPr>
            <p:cNvPr id="9226" name="Oval 13"/>
            <p:cNvSpPr>
              <a:spLocks noChangeArrowheads="1"/>
            </p:cNvSpPr>
            <p:nvPr/>
          </p:nvSpPr>
          <p:spPr bwMode="auto">
            <a:xfrm>
              <a:off x="1344" y="2400"/>
              <a:ext cx="288" cy="1440"/>
            </a:xfrm>
            <a:prstGeom prst="ellipse">
              <a:avLst/>
            </a:prstGeom>
            <a:noFill/>
            <a:ln w="38100">
              <a:solidFill>
                <a:srgbClr val="FF0000"/>
              </a:solidFill>
              <a:round/>
              <a:headEnd/>
              <a:tailEnd/>
            </a:ln>
          </p:spPr>
          <p:txBody>
            <a:bodyPr wrap="none" anchor="ctr"/>
            <a:lstStyle/>
            <a:p>
              <a:endParaRPr lang="en-US"/>
            </a:p>
          </p:txBody>
        </p:sp>
      </p:grpSp>
      <p:sp>
        <p:nvSpPr>
          <p:cNvPr id="14" name="Slide Number Placeholder 13"/>
          <p:cNvSpPr>
            <a:spLocks noGrp="1"/>
          </p:cNvSpPr>
          <p:nvPr>
            <p:ph type="sldNum" sz="quarter" idx="12"/>
          </p:nvPr>
        </p:nvSpPr>
        <p:spPr/>
        <p:txBody>
          <a:bodyPr/>
          <a:lstStyle/>
          <a:p>
            <a:pPr>
              <a:defRPr/>
            </a:pPr>
            <a:fld id="{8675C7FF-0B9C-462F-ACAD-8169683D639C}" type="slidenum">
              <a:rPr lang="en-US" smtClean="0"/>
              <a:pPr>
                <a:defRPr/>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70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3"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3" descr="C:\Sandige\2\tiff\15.tif"/>
          <p:cNvPicPr>
            <a:picLocks noChangeAspect="1" noChangeArrowheads="1"/>
          </p:cNvPicPr>
          <p:nvPr/>
        </p:nvPicPr>
        <p:blipFill>
          <a:blip r:embed="rId2"/>
          <a:srcRect t="7841" r="72491" b="41603"/>
          <a:stretch>
            <a:fillRect/>
          </a:stretch>
        </p:blipFill>
        <p:spPr bwMode="auto">
          <a:xfrm>
            <a:off x="685800" y="2895600"/>
            <a:ext cx="4259263" cy="2851150"/>
          </a:xfrm>
          <a:prstGeom prst="rect">
            <a:avLst/>
          </a:prstGeom>
          <a:noFill/>
          <a:ln w="9525">
            <a:noFill/>
            <a:miter lim="800000"/>
            <a:headEnd/>
            <a:tailEnd/>
          </a:ln>
        </p:spPr>
      </p:pic>
      <p:sp>
        <p:nvSpPr>
          <p:cNvPr id="10243" name="Rectangle 2"/>
          <p:cNvSpPr>
            <a:spLocks noGrp="1" noChangeArrowheads="1"/>
          </p:cNvSpPr>
          <p:nvPr>
            <p:ph type="title"/>
          </p:nvPr>
        </p:nvSpPr>
        <p:spPr/>
        <p:txBody>
          <a:bodyPr/>
          <a:lstStyle/>
          <a:p>
            <a:pPr eaLnBrk="1" hangingPunct="1"/>
            <a:r>
              <a:rPr lang="en-US" smtClean="0"/>
              <a:t>K-Maps</a:t>
            </a:r>
          </a:p>
        </p:txBody>
      </p:sp>
      <p:sp>
        <p:nvSpPr>
          <p:cNvPr id="10244" name="Rectangle 3"/>
          <p:cNvSpPr>
            <a:spLocks noGrp="1" noChangeArrowheads="1"/>
          </p:cNvSpPr>
          <p:nvPr>
            <p:ph type="body" idx="1"/>
          </p:nvPr>
        </p:nvSpPr>
        <p:spPr>
          <a:xfrm>
            <a:off x="609600" y="1447800"/>
            <a:ext cx="7772400" cy="4114800"/>
          </a:xfrm>
        </p:spPr>
        <p:txBody>
          <a:bodyPr/>
          <a:lstStyle/>
          <a:p>
            <a:pPr eaLnBrk="1" hangingPunct="1"/>
            <a:r>
              <a:rPr lang="en-US" smtClean="0"/>
              <a:t>2 Variable K-Map (Variable Form)</a:t>
            </a:r>
          </a:p>
        </p:txBody>
      </p:sp>
      <p:sp>
        <p:nvSpPr>
          <p:cNvPr id="10245" name="Oval 6"/>
          <p:cNvSpPr>
            <a:spLocks noChangeArrowheads="1"/>
          </p:cNvSpPr>
          <p:nvPr/>
        </p:nvSpPr>
        <p:spPr bwMode="auto">
          <a:xfrm>
            <a:off x="2057400" y="3505200"/>
            <a:ext cx="2819400" cy="609600"/>
          </a:xfrm>
          <a:prstGeom prst="ellipse">
            <a:avLst/>
          </a:prstGeom>
          <a:noFill/>
          <a:ln w="38100">
            <a:solidFill>
              <a:srgbClr val="FF0000"/>
            </a:solidFill>
            <a:round/>
            <a:headEnd/>
            <a:tailEnd/>
          </a:ln>
        </p:spPr>
        <p:txBody>
          <a:bodyPr wrap="none" anchor="ctr"/>
          <a:lstStyle/>
          <a:p>
            <a:endParaRPr lang="en-US"/>
          </a:p>
        </p:txBody>
      </p:sp>
      <p:sp>
        <p:nvSpPr>
          <p:cNvPr id="10246" name="Line 7"/>
          <p:cNvSpPr>
            <a:spLocks noChangeShapeType="1"/>
          </p:cNvSpPr>
          <p:nvPr/>
        </p:nvSpPr>
        <p:spPr bwMode="auto">
          <a:xfrm flipH="1">
            <a:off x="3886200" y="1981200"/>
            <a:ext cx="914400" cy="1447800"/>
          </a:xfrm>
          <a:prstGeom prst="line">
            <a:avLst/>
          </a:prstGeom>
          <a:noFill/>
          <a:ln w="38100">
            <a:solidFill>
              <a:srgbClr val="FF0000"/>
            </a:solidFill>
            <a:round/>
            <a:headEnd/>
            <a:tailEnd type="triangle" w="med" len="med"/>
          </a:ln>
        </p:spPr>
        <p:txBody>
          <a:bodyPr/>
          <a:lstStyle/>
          <a:p>
            <a:endParaRPr lang="en-US"/>
          </a:p>
        </p:txBody>
      </p:sp>
      <p:sp>
        <p:nvSpPr>
          <p:cNvPr id="10247" name="Text Box 14"/>
          <p:cNvSpPr txBox="1">
            <a:spLocks noChangeArrowheads="1"/>
          </p:cNvSpPr>
          <p:nvPr/>
        </p:nvSpPr>
        <p:spPr bwMode="auto">
          <a:xfrm>
            <a:off x="5157788" y="3276600"/>
            <a:ext cx="3986212" cy="457200"/>
          </a:xfrm>
          <a:prstGeom prst="rect">
            <a:avLst/>
          </a:prstGeom>
          <a:noFill/>
          <a:ln w="9525">
            <a:noFill/>
            <a:miter lim="800000"/>
            <a:headEnd/>
            <a:tailEnd/>
          </a:ln>
        </p:spPr>
        <p:txBody>
          <a:bodyPr/>
          <a:lstStyle/>
          <a:p>
            <a:r>
              <a:rPr lang="en-US"/>
              <a:t>May be more useful if plotting partially reduced functions</a:t>
            </a:r>
          </a:p>
        </p:txBody>
      </p:sp>
      <p:sp>
        <p:nvSpPr>
          <p:cNvPr id="10248" name="Oval 15"/>
          <p:cNvSpPr>
            <a:spLocks noChangeArrowheads="1"/>
          </p:cNvSpPr>
          <p:nvPr/>
        </p:nvSpPr>
        <p:spPr bwMode="auto">
          <a:xfrm>
            <a:off x="1981200" y="4800600"/>
            <a:ext cx="2819400" cy="609600"/>
          </a:xfrm>
          <a:prstGeom prst="ellipse">
            <a:avLst/>
          </a:prstGeom>
          <a:noFill/>
          <a:ln w="38100">
            <a:solidFill>
              <a:srgbClr val="FF0000"/>
            </a:solidFill>
            <a:round/>
            <a:headEnd/>
            <a:tailEnd/>
          </a:ln>
        </p:spPr>
        <p:txBody>
          <a:bodyPr wrap="none" anchor="ctr"/>
          <a:lstStyle/>
          <a:p>
            <a:endParaRPr lang="en-US"/>
          </a:p>
        </p:txBody>
      </p:sp>
      <p:sp>
        <p:nvSpPr>
          <p:cNvPr id="10249" name="Text Box 17"/>
          <p:cNvSpPr txBox="1">
            <a:spLocks noChangeArrowheads="1"/>
          </p:cNvSpPr>
          <p:nvPr/>
        </p:nvSpPr>
        <p:spPr bwMode="auto">
          <a:xfrm>
            <a:off x="5305425" y="4724400"/>
            <a:ext cx="3838575" cy="457200"/>
          </a:xfrm>
          <a:prstGeom prst="rect">
            <a:avLst/>
          </a:prstGeom>
          <a:noFill/>
          <a:ln w="9525">
            <a:noFill/>
            <a:miter lim="800000"/>
            <a:headEnd/>
            <a:tailEnd/>
          </a:ln>
        </p:spPr>
        <p:txBody>
          <a:bodyPr wrap="none">
            <a:spAutoFit/>
          </a:bodyPr>
          <a:lstStyle/>
          <a:p>
            <a:pPr algn="ctr"/>
            <a:r>
              <a:rPr lang="en-US">
                <a:solidFill>
                  <a:srgbClr val="FF0000"/>
                </a:solidFill>
              </a:rPr>
              <a:t>Careful!  Preserve Gray code!</a:t>
            </a:r>
          </a:p>
        </p:txBody>
      </p:sp>
      <p:sp>
        <p:nvSpPr>
          <p:cNvPr id="10250" name="Line 18"/>
          <p:cNvSpPr>
            <a:spLocks noChangeShapeType="1"/>
          </p:cNvSpPr>
          <p:nvPr/>
        </p:nvSpPr>
        <p:spPr bwMode="auto">
          <a:xfrm flipH="1">
            <a:off x="4876800" y="4953000"/>
            <a:ext cx="457200" cy="76200"/>
          </a:xfrm>
          <a:prstGeom prst="line">
            <a:avLst/>
          </a:prstGeom>
          <a:noFill/>
          <a:ln w="38100">
            <a:solidFill>
              <a:srgbClr val="FF0000"/>
            </a:solidFill>
            <a:round/>
            <a:headEnd/>
            <a:tailEnd type="triangle" w="med" len="med"/>
          </a:ln>
        </p:spPr>
        <p:txBody>
          <a:bodyPr/>
          <a:lstStyle/>
          <a:p>
            <a:endParaRPr lang="en-US"/>
          </a:p>
        </p:txBody>
      </p:sp>
      <p:sp>
        <p:nvSpPr>
          <p:cNvPr id="11" name="Slide Number Placeholder 10"/>
          <p:cNvSpPr>
            <a:spLocks noGrp="1"/>
          </p:cNvSpPr>
          <p:nvPr>
            <p:ph type="sldNum" sz="quarter" idx="12"/>
          </p:nvPr>
        </p:nvSpPr>
        <p:spPr/>
        <p:txBody>
          <a:bodyPr/>
          <a:lstStyle/>
          <a:p>
            <a:pPr>
              <a:defRPr/>
            </a:pPr>
            <a:fld id="{8675C7FF-0B9C-462F-ACAD-8169683D639C}"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4" descr="C:\Sandige\2\tiff\15.tif"/>
          <p:cNvPicPr>
            <a:picLocks noChangeAspect="1" noChangeArrowheads="1"/>
          </p:cNvPicPr>
          <p:nvPr/>
        </p:nvPicPr>
        <p:blipFill>
          <a:blip r:embed="rId2"/>
          <a:srcRect l="30577" t="5032" r="37717" b="41603"/>
          <a:stretch>
            <a:fillRect/>
          </a:stretch>
        </p:blipFill>
        <p:spPr bwMode="auto">
          <a:xfrm>
            <a:off x="381000" y="2971800"/>
            <a:ext cx="4876800" cy="2989263"/>
          </a:xfrm>
          <a:prstGeom prst="rect">
            <a:avLst/>
          </a:prstGeom>
          <a:noFill/>
          <a:ln w="9525">
            <a:noFill/>
            <a:miter lim="800000"/>
            <a:headEnd/>
            <a:tailEnd/>
          </a:ln>
        </p:spPr>
      </p:pic>
      <p:sp>
        <p:nvSpPr>
          <p:cNvPr id="11267" name="Rectangle 3"/>
          <p:cNvSpPr>
            <a:spLocks noGrp="1" noChangeArrowheads="1"/>
          </p:cNvSpPr>
          <p:nvPr>
            <p:ph type="title"/>
          </p:nvPr>
        </p:nvSpPr>
        <p:spPr/>
        <p:txBody>
          <a:bodyPr/>
          <a:lstStyle/>
          <a:p>
            <a:pPr eaLnBrk="1" hangingPunct="1"/>
            <a:r>
              <a:rPr lang="en-US" smtClean="0"/>
              <a:t>K-Maps</a:t>
            </a:r>
          </a:p>
        </p:txBody>
      </p:sp>
      <p:sp>
        <p:nvSpPr>
          <p:cNvPr id="11268" name="Rectangle 4"/>
          <p:cNvSpPr>
            <a:spLocks noGrp="1" noChangeArrowheads="1"/>
          </p:cNvSpPr>
          <p:nvPr>
            <p:ph type="body" idx="1"/>
          </p:nvPr>
        </p:nvSpPr>
        <p:spPr>
          <a:xfrm>
            <a:off x="609600" y="1447800"/>
            <a:ext cx="7772400" cy="4114800"/>
          </a:xfrm>
        </p:spPr>
        <p:txBody>
          <a:bodyPr/>
          <a:lstStyle/>
          <a:p>
            <a:pPr eaLnBrk="1" hangingPunct="1"/>
            <a:r>
              <a:rPr lang="en-US" smtClean="0"/>
              <a:t>3 Variable K-Map (Variable Form)</a:t>
            </a:r>
          </a:p>
        </p:txBody>
      </p:sp>
      <p:grpSp>
        <p:nvGrpSpPr>
          <p:cNvPr id="2" name="Group 16"/>
          <p:cNvGrpSpPr>
            <a:grpSpLocks/>
          </p:cNvGrpSpPr>
          <p:nvPr/>
        </p:nvGrpSpPr>
        <p:grpSpPr bwMode="auto">
          <a:xfrm>
            <a:off x="1905000" y="1981200"/>
            <a:ext cx="2971800" cy="3886200"/>
            <a:chOff x="1200" y="1248"/>
            <a:chExt cx="1872" cy="2448"/>
          </a:xfrm>
        </p:grpSpPr>
        <p:sp>
          <p:nvSpPr>
            <p:cNvPr id="11270" name="Oval 11"/>
            <p:cNvSpPr>
              <a:spLocks noChangeArrowheads="1"/>
            </p:cNvSpPr>
            <p:nvPr/>
          </p:nvSpPr>
          <p:spPr bwMode="auto">
            <a:xfrm>
              <a:off x="1296" y="2208"/>
              <a:ext cx="1776" cy="384"/>
            </a:xfrm>
            <a:prstGeom prst="ellipse">
              <a:avLst/>
            </a:prstGeom>
            <a:noFill/>
            <a:ln w="38100">
              <a:solidFill>
                <a:srgbClr val="FF0000"/>
              </a:solidFill>
              <a:round/>
              <a:headEnd/>
              <a:tailEnd/>
            </a:ln>
          </p:spPr>
          <p:txBody>
            <a:bodyPr wrap="none" anchor="ctr"/>
            <a:lstStyle/>
            <a:p>
              <a:endParaRPr lang="en-US"/>
            </a:p>
          </p:txBody>
        </p:sp>
        <p:sp>
          <p:nvSpPr>
            <p:cNvPr id="11271" name="Line 12"/>
            <p:cNvSpPr>
              <a:spLocks noChangeShapeType="1"/>
            </p:cNvSpPr>
            <p:nvPr/>
          </p:nvSpPr>
          <p:spPr bwMode="auto">
            <a:xfrm flipH="1">
              <a:off x="2448" y="1248"/>
              <a:ext cx="576" cy="912"/>
            </a:xfrm>
            <a:prstGeom prst="line">
              <a:avLst/>
            </a:prstGeom>
            <a:noFill/>
            <a:ln w="38100">
              <a:solidFill>
                <a:srgbClr val="FF0000"/>
              </a:solidFill>
              <a:round/>
              <a:headEnd/>
              <a:tailEnd type="triangle" w="med" len="med"/>
            </a:ln>
          </p:spPr>
          <p:txBody>
            <a:bodyPr/>
            <a:lstStyle/>
            <a:p>
              <a:endParaRPr lang="en-US"/>
            </a:p>
          </p:txBody>
        </p:sp>
        <p:sp>
          <p:nvSpPr>
            <p:cNvPr id="11272" name="Oval 13"/>
            <p:cNvSpPr>
              <a:spLocks noChangeArrowheads="1"/>
            </p:cNvSpPr>
            <p:nvPr/>
          </p:nvSpPr>
          <p:spPr bwMode="auto">
            <a:xfrm>
              <a:off x="1200" y="2544"/>
              <a:ext cx="240" cy="768"/>
            </a:xfrm>
            <a:prstGeom prst="ellipse">
              <a:avLst/>
            </a:prstGeom>
            <a:noFill/>
            <a:ln w="38100">
              <a:solidFill>
                <a:srgbClr val="FF0000"/>
              </a:solidFill>
              <a:round/>
              <a:headEnd/>
              <a:tailEnd/>
            </a:ln>
          </p:spPr>
          <p:txBody>
            <a:bodyPr wrap="none" anchor="ctr"/>
            <a:lstStyle/>
            <a:p>
              <a:endParaRPr lang="en-US"/>
            </a:p>
          </p:txBody>
        </p:sp>
        <p:sp>
          <p:nvSpPr>
            <p:cNvPr id="11273" name="Oval 15"/>
            <p:cNvSpPr>
              <a:spLocks noChangeArrowheads="1"/>
            </p:cNvSpPr>
            <p:nvPr/>
          </p:nvSpPr>
          <p:spPr bwMode="auto">
            <a:xfrm>
              <a:off x="1296" y="3312"/>
              <a:ext cx="1776" cy="384"/>
            </a:xfrm>
            <a:prstGeom prst="ellipse">
              <a:avLst/>
            </a:prstGeom>
            <a:noFill/>
            <a:ln w="38100">
              <a:solidFill>
                <a:srgbClr val="FF0000"/>
              </a:solidFill>
              <a:round/>
              <a:headEnd/>
              <a:tailEnd/>
            </a:ln>
          </p:spPr>
          <p:txBody>
            <a:bodyPr wrap="none" anchor="ctr"/>
            <a:lstStyle/>
            <a:p>
              <a:endParaRPr lang="en-US"/>
            </a:p>
          </p:txBody>
        </p:sp>
      </p:grpSp>
      <p:sp>
        <p:nvSpPr>
          <p:cNvPr id="10" name="Slide Number Placeholder 9"/>
          <p:cNvSpPr>
            <a:spLocks noGrp="1"/>
          </p:cNvSpPr>
          <p:nvPr>
            <p:ph type="sldNum" sz="quarter" idx="12"/>
          </p:nvPr>
        </p:nvSpPr>
        <p:spPr/>
        <p:txBody>
          <a:bodyPr/>
          <a:lstStyle/>
          <a:p>
            <a:pPr>
              <a:defRPr/>
            </a:pPr>
            <a:fld id="{8675C7FF-0B9C-462F-ACAD-8169683D639C}"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4" descr="C:\Sandige\2\tiff\15.tif"/>
          <p:cNvPicPr>
            <a:picLocks noChangeAspect="1" noChangeArrowheads="1"/>
          </p:cNvPicPr>
          <p:nvPr/>
        </p:nvPicPr>
        <p:blipFill>
          <a:blip r:embed="rId2"/>
          <a:srcRect l="64330" b="30368"/>
          <a:stretch>
            <a:fillRect/>
          </a:stretch>
        </p:blipFill>
        <p:spPr bwMode="auto">
          <a:xfrm>
            <a:off x="152400" y="2362200"/>
            <a:ext cx="5257800" cy="3738563"/>
          </a:xfrm>
          <a:prstGeom prst="rect">
            <a:avLst/>
          </a:prstGeom>
          <a:noFill/>
          <a:ln w="9525">
            <a:noFill/>
            <a:miter lim="800000"/>
            <a:headEnd/>
            <a:tailEnd/>
          </a:ln>
        </p:spPr>
      </p:pic>
      <p:sp>
        <p:nvSpPr>
          <p:cNvPr id="12291" name="Rectangle 3"/>
          <p:cNvSpPr>
            <a:spLocks noGrp="1" noChangeArrowheads="1"/>
          </p:cNvSpPr>
          <p:nvPr>
            <p:ph type="title"/>
          </p:nvPr>
        </p:nvSpPr>
        <p:spPr/>
        <p:txBody>
          <a:bodyPr/>
          <a:lstStyle/>
          <a:p>
            <a:pPr eaLnBrk="1" hangingPunct="1"/>
            <a:r>
              <a:rPr lang="en-US" smtClean="0"/>
              <a:t>K-Maps</a:t>
            </a:r>
          </a:p>
        </p:txBody>
      </p:sp>
      <p:sp>
        <p:nvSpPr>
          <p:cNvPr id="12292" name="Rectangle 4"/>
          <p:cNvSpPr>
            <a:spLocks noGrp="1" noChangeArrowheads="1"/>
          </p:cNvSpPr>
          <p:nvPr>
            <p:ph type="body" idx="1"/>
          </p:nvPr>
        </p:nvSpPr>
        <p:spPr>
          <a:xfrm>
            <a:off x="609600" y="1447800"/>
            <a:ext cx="7772400" cy="4114800"/>
          </a:xfrm>
        </p:spPr>
        <p:txBody>
          <a:bodyPr/>
          <a:lstStyle/>
          <a:p>
            <a:pPr eaLnBrk="1" hangingPunct="1"/>
            <a:r>
              <a:rPr lang="en-US" smtClean="0"/>
              <a:t>4 Variable K-Map (Variable Form)</a:t>
            </a:r>
          </a:p>
        </p:txBody>
      </p:sp>
      <p:grpSp>
        <p:nvGrpSpPr>
          <p:cNvPr id="2" name="Group 17"/>
          <p:cNvGrpSpPr>
            <a:grpSpLocks/>
          </p:cNvGrpSpPr>
          <p:nvPr/>
        </p:nvGrpSpPr>
        <p:grpSpPr bwMode="auto">
          <a:xfrm>
            <a:off x="1905000" y="2057400"/>
            <a:ext cx="3352800" cy="3810000"/>
            <a:chOff x="1200" y="1296"/>
            <a:chExt cx="2112" cy="2400"/>
          </a:xfrm>
        </p:grpSpPr>
        <p:sp>
          <p:nvSpPr>
            <p:cNvPr id="12294" name="Oval 11"/>
            <p:cNvSpPr>
              <a:spLocks noChangeArrowheads="1"/>
            </p:cNvSpPr>
            <p:nvPr/>
          </p:nvSpPr>
          <p:spPr bwMode="auto">
            <a:xfrm>
              <a:off x="1392" y="1584"/>
              <a:ext cx="1776" cy="384"/>
            </a:xfrm>
            <a:prstGeom prst="ellipse">
              <a:avLst/>
            </a:prstGeom>
            <a:noFill/>
            <a:ln w="38100">
              <a:solidFill>
                <a:srgbClr val="FF0000"/>
              </a:solidFill>
              <a:round/>
              <a:headEnd/>
              <a:tailEnd/>
            </a:ln>
          </p:spPr>
          <p:txBody>
            <a:bodyPr wrap="none" anchor="ctr"/>
            <a:lstStyle/>
            <a:p>
              <a:endParaRPr lang="en-US"/>
            </a:p>
          </p:txBody>
        </p:sp>
        <p:sp>
          <p:nvSpPr>
            <p:cNvPr id="12295" name="Line 12"/>
            <p:cNvSpPr>
              <a:spLocks noChangeShapeType="1"/>
            </p:cNvSpPr>
            <p:nvPr/>
          </p:nvSpPr>
          <p:spPr bwMode="auto">
            <a:xfrm flipH="1">
              <a:off x="2496" y="1296"/>
              <a:ext cx="144" cy="288"/>
            </a:xfrm>
            <a:prstGeom prst="line">
              <a:avLst/>
            </a:prstGeom>
            <a:noFill/>
            <a:ln w="38100">
              <a:solidFill>
                <a:srgbClr val="FF0000"/>
              </a:solidFill>
              <a:round/>
              <a:headEnd/>
              <a:tailEnd type="triangle" w="med" len="med"/>
            </a:ln>
          </p:spPr>
          <p:txBody>
            <a:bodyPr/>
            <a:lstStyle/>
            <a:p>
              <a:endParaRPr lang="en-US"/>
            </a:p>
          </p:txBody>
        </p:sp>
        <p:sp>
          <p:nvSpPr>
            <p:cNvPr id="12296" name="Oval 13"/>
            <p:cNvSpPr>
              <a:spLocks noChangeArrowheads="1"/>
            </p:cNvSpPr>
            <p:nvPr/>
          </p:nvSpPr>
          <p:spPr bwMode="auto">
            <a:xfrm>
              <a:off x="1200" y="1968"/>
              <a:ext cx="288" cy="1440"/>
            </a:xfrm>
            <a:prstGeom prst="ellipse">
              <a:avLst/>
            </a:prstGeom>
            <a:noFill/>
            <a:ln w="38100">
              <a:solidFill>
                <a:srgbClr val="FF0000"/>
              </a:solidFill>
              <a:round/>
              <a:headEnd/>
              <a:tailEnd/>
            </a:ln>
          </p:spPr>
          <p:txBody>
            <a:bodyPr wrap="none" anchor="ctr"/>
            <a:lstStyle/>
            <a:p>
              <a:endParaRPr lang="en-US"/>
            </a:p>
          </p:txBody>
        </p:sp>
        <p:sp>
          <p:nvSpPr>
            <p:cNvPr id="12297" name="Oval 15"/>
            <p:cNvSpPr>
              <a:spLocks noChangeArrowheads="1"/>
            </p:cNvSpPr>
            <p:nvPr/>
          </p:nvSpPr>
          <p:spPr bwMode="auto">
            <a:xfrm>
              <a:off x="3024" y="1968"/>
              <a:ext cx="288" cy="1440"/>
            </a:xfrm>
            <a:prstGeom prst="ellipse">
              <a:avLst/>
            </a:prstGeom>
            <a:noFill/>
            <a:ln w="38100">
              <a:solidFill>
                <a:srgbClr val="FF0000"/>
              </a:solidFill>
              <a:round/>
              <a:headEnd/>
              <a:tailEnd/>
            </a:ln>
          </p:spPr>
          <p:txBody>
            <a:bodyPr wrap="none" anchor="ctr"/>
            <a:lstStyle/>
            <a:p>
              <a:endParaRPr lang="en-US"/>
            </a:p>
          </p:txBody>
        </p:sp>
        <p:sp>
          <p:nvSpPr>
            <p:cNvPr id="12298" name="Oval 16"/>
            <p:cNvSpPr>
              <a:spLocks noChangeArrowheads="1"/>
            </p:cNvSpPr>
            <p:nvPr/>
          </p:nvSpPr>
          <p:spPr bwMode="auto">
            <a:xfrm>
              <a:off x="1344" y="3312"/>
              <a:ext cx="1776" cy="384"/>
            </a:xfrm>
            <a:prstGeom prst="ellipse">
              <a:avLst/>
            </a:prstGeom>
            <a:noFill/>
            <a:ln w="38100">
              <a:solidFill>
                <a:srgbClr val="FF0000"/>
              </a:solidFill>
              <a:round/>
              <a:headEnd/>
              <a:tailEnd/>
            </a:ln>
          </p:spPr>
          <p:txBody>
            <a:bodyPr wrap="none" anchor="ctr"/>
            <a:lstStyle/>
            <a:p>
              <a:endParaRPr lang="en-US"/>
            </a:p>
          </p:txBody>
        </p:sp>
      </p:grpSp>
      <p:sp>
        <p:nvSpPr>
          <p:cNvPr id="11" name="Slide Number Placeholder 10"/>
          <p:cNvSpPr>
            <a:spLocks noGrp="1"/>
          </p:cNvSpPr>
          <p:nvPr>
            <p:ph type="sldNum" sz="quarter" idx="12"/>
          </p:nvPr>
        </p:nvSpPr>
        <p:spPr/>
        <p:txBody>
          <a:bodyPr/>
          <a:lstStyle/>
          <a:p>
            <a:pPr>
              <a:defRPr/>
            </a:pPr>
            <a:fld id="{8675C7FF-0B9C-462F-ACAD-8169683D639C}"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My Preference…</a:t>
            </a:r>
          </a:p>
        </p:txBody>
      </p:sp>
      <p:pic>
        <p:nvPicPr>
          <p:cNvPr id="13315" name="Picture 3" descr="C:\Sandige\2\tiff\14.tif"/>
          <p:cNvPicPr>
            <a:picLocks noChangeAspect="1" noChangeArrowheads="1"/>
          </p:cNvPicPr>
          <p:nvPr/>
        </p:nvPicPr>
        <p:blipFill>
          <a:blip r:embed="rId2"/>
          <a:srcRect l="63959" b="34674"/>
          <a:stretch>
            <a:fillRect/>
          </a:stretch>
        </p:blipFill>
        <p:spPr bwMode="auto">
          <a:xfrm>
            <a:off x="381000" y="1676400"/>
            <a:ext cx="8001000" cy="4718050"/>
          </a:xfrm>
          <a:prstGeom prst="rect">
            <a:avLst/>
          </a:prstGeom>
          <a:noFill/>
          <a:ln w="9525">
            <a:noFill/>
            <a:miter lim="800000"/>
            <a:headEnd/>
            <a:tailEnd/>
          </a:ln>
        </p:spPr>
      </p:pic>
      <p:grpSp>
        <p:nvGrpSpPr>
          <p:cNvPr id="2" name="Group 20"/>
          <p:cNvGrpSpPr>
            <a:grpSpLocks/>
          </p:cNvGrpSpPr>
          <p:nvPr/>
        </p:nvGrpSpPr>
        <p:grpSpPr bwMode="auto">
          <a:xfrm>
            <a:off x="3048000" y="3124200"/>
            <a:ext cx="685800" cy="2819400"/>
            <a:chOff x="1920" y="1968"/>
            <a:chExt cx="432" cy="1776"/>
          </a:xfrm>
        </p:grpSpPr>
        <p:sp>
          <p:nvSpPr>
            <p:cNvPr id="13329" name="AutoShape 5"/>
            <p:cNvSpPr>
              <a:spLocks/>
            </p:cNvSpPr>
            <p:nvPr/>
          </p:nvSpPr>
          <p:spPr bwMode="auto">
            <a:xfrm>
              <a:off x="2208" y="1968"/>
              <a:ext cx="96" cy="768"/>
            </a:xfrm>
            <a:prstGeom prst="leftBrace">
              <a:avLst>
                <a:gd name="adj1" fmla="val 66667"/>
                <a:gd name="adj2" fmla="val 50000"/>
              </a:avLst>
            </a:prstGeom>
            <a:noFill/>
            <a:ln w="38100">
              <a:solidFill>
                <a:srgbClr val="FF0000"/>
              </a:solidFill>
              <a:round/>
              <a:headEnd/>
              <a:tailEnd/>
            </a:ln>
          </p:spPr>
          <p:txBody>
            <a:bodyPr wrap="none" anchor="ctr"/>
            <a:lstStyle/>
            <a:p>
              <a:endParaRPr lang="en-US"/>
            </a:p>
          </p:txBody>
        </p:sp>
        <p:sp>
          <p:nvSpPr>
            <p:cNvPr id="13330" name="AutoShape 8"/>
            <p:cNvSpPr>
              <a:spLocks/>
            </p:cNvSpPr>
            <p:nvPr/>
          </p:nvSpPr>
          <p:spPr bwMode="auto">
            <a:xfrm>
              <a:off x="2256" y="2976"/>
              <a:ext cx="96" cy="768"/>
            </a:xfrm>
            <a:prstGeom prst="leftBrace">
              <a:avLst>
                <a:gd name="adj1" fmla="val 66667"/>
                <a:gd name="adj2" fmla="val 50000"/>
              </a:avLst>
            </a:prstGeom>
            <a:noFill/>
            <a:ln w="38100">
              <a:solidFill>
                <a:srgbClr val="FF0000"/>
              </a:solidFill>
              <a:round/>
              <a:headEnd/>
              <a:tailEnd/>
            </a:ln>
          </p:spPr>
          <p:txBody>
            <a:bodyPr wrap="none" anchor="ctr"/>
            <a:lstStyle/>
            <a:p>
              <a:endParaRPr lang="en-US"/>
            </a:p>
          </p:txBody>
        </p:sp>
        <p:sp>
          <p:nvSpPr>
            <p:cNvPr id="13331" name="Text Box 12"/>
            <p:cNvSpPr txBox="1">
              <a:spLocks noChangeArrowheads="1"/>
            </p:cNvSpPr>
            <p:nvPr/>
          </p:nvSpPr>
          <p:spPr bwMode="auto">
            <a:xfrm>
              <a:off x="1920" y="2208"/>
              <a:ext cx="297" cy="288"/>
            </a:xfrm>
            <a:prstGeom prst="rect">
              <a:avLst/>
            </a:prstGeom>
            <a:noFill/>
            <a:ln w="9525">
              <a:noFill/>
              <a:miter lim="800000"/>
              <a:headEnd/>
              <a:tailEnd/>
            </a:ln>
          </p:spPr>
          <p:txBody>
            <a:bodyPr wrap="none">
              <a:spAutoFit/>
            </a:bodyPr>
            <a:lstStyle/>
            <a:p>
              <a:pPr algn="ctr"/>
              <a:r>
                <a:rPr lang="en-US"/>
                <a:t>W</a:t>
              </a:r>
            </a:p>
          </p:txBody>
        </p:sp>
        <p:sp>
          <p:nvSpPr>
            <p:cNvPr id="13332" name="Text Box 13"/>
            <p:cNvSpPr txBox="1">
              <a:spLocks noChangeArrowheads="1"/>
            </p:cNvSpPr>
            <p:nvPr/>
          </p:nvSpPr>
          <p:spPr bwMode="auto">
            <a:xfrm>
              <a:off x="1920" y="3216"/>
              <a:ext cx="297" cy="288"/>
            </a:xfrm>
            <a:prstGeom prst="rect">
              <a:avLst/>
            </a:prstGeom>
            <a:noFill/>
            <a:ln w="9525">
              <a:noFill/>
              <a:miter lim="800000"/>
              <a:headEnd/>
              <a:tailEnd/>
            </a:ln>
          </p:spPr>
          <p:txBody>
            <a:bodyPr wrap="none">
              <a:spAutoFit/>
            </a:bodyPr>
            <a:lstStyle/>
            <a:p>
              <a:pPr algn="ctr"/>
              <a:r>
                <a:rPr lang="en-US"/>
                <a:t>W</a:t>
              </a:r>
            </a:p>
          </p:txBody>
        </p:sp>
        <p:sp>
          <p:nvSpPr>
            <p:cNvPr id="13333" name="Line 14"/>
            <p:cNvSpPr>
              <a:spLocks noChangeShapeType="1"/>
            </p:cNvSpPr>
            <p:nvPr/>
          </p:nvSpPr>
          <p:spPr bwMode="auto">
            <a:xfrm>
              <a:off x="1968" y="2256"/>
              <a:ext cx="192" cy="0"/>
            </a:xfrm>
            <a:prstGeom prst="line">
              <a:avLst/>
            </a:prstGeom>
            <a:noFill/>
            <a:ln w="19050">
              <a:solidFill>
                <a:schemeClr val="tx1"/>
              </a:solidFill>
              <a:round/>
              <a:headEnd/>
              <a:tailEnd/>
            </a:ln>
          </p:spPr>
          <p:txBody>
            <a:bodyPr/>
            <a:lstStyle/>
            <a:p>
              <a:endParaRPr lang="en-US"/>
            </a:p>
          </p:txBody>
        </p:sp>
      </p:grpSp>
      <p:grpSp>
        <p:nvGrpSpPr>
          <p:cNvPr id="3" name="Group 21"/>
          <p:cNvGrpSpPr>
            <a:grpSpLocks/>
          </p:cNvGrpSpPr>
          <p:nvPr/>
        </p:nvGrpSpPr>
        <p:grpSpPr bwMode="auto">
          <a:xfrm>
            <a:off x="7620000" y="3886200"/>
            <a:ext cx="590550" cy="1219200"/>
            <a:chOff x="4800" y="2448"/>
            <a:chExt cx="372" cy="768"/>
          </a:xfrm>
        </p:grpSpPr>
        <p:sp>
          <p:nvSpPr>
            <p:cNvPr id="13327" name="AutoShape 6"/>
            <p:cNvSpPr>
              <a:spLocks/>
            </p:cNvSpPr>
            <p:nvPr/>
          </p:nvSpPr>
          <p:spPr bwMode="auto">
            <a:xfrm flipH="1">
              <a:off x="4800" y="2448"/>
              <a:ext cx="96" cy="768"/>
            </a:xfrm>
            <a:prstGeom prst="leftBrace">
              <a:avLst>
                <a:gd name="adj1" fmla="val 66667"/>
                <a:gd name="adj2" fmla="val 50000"/>
              </a:avLst>
            </a:prstGeom>
            <a:noFill/>
            <a:ln w="38100">
              <a:solidFill>
                <a:srgbClr val="FF0000"/>
              </a:solidFill>
              <a:round/>
              <a:headEnd/>
              <a:tailEnd/>
            </a:ln>
          </p:spPr>
          <p:txBody>
            <a:bodyPr wrap="none" anchor="ctr"/>
            <a:lstStyle/>
            <a:p>
              <a:endParaRPr lang="en-US"/>
            </a:p>
          </p:txBody>
        </p:sp>
        <p:sp>
          <p:nvSpPr>
            <p:cNvPr id="13328" name="Text Box 15"/>
            <p:cNvSpPr txBox="1">
              <a:spLocks noChangeArrowheads="1"/>
            </p:cNvSpPr>
            <p:nvPr/>
          </p:nvSpPr>
          <p:spPr bwMode="auto">
            <a:xfrm>
              <a:off x="4917" y="2688"/>
              <a:ext cx="255" cy="288"/>
            </a:xfrm>
            <a:prstGeom prst="rect">
              <a:avLst/>
            </a:prstGeom>
            <a:noFill/>
            <a:ln w="9525">
              <a:noFill/>
              <a:miter lim="800000"/>
              <a:headEnd/>
              <a:tailEnd/>
            </a:ln>
          </p:spPr>
          <p:txBody>
            <a:bodyPr wrap="none">
              <a:spAutoFit/>
            </a:bodyPr>
            <a:lstStyle/>
            <a:p>
              <a:pPr algn="ctr"/>
              <a:r>
                <a:rPr lang="en-US"/>
                <a:t>X</a:t>
              </a:r>
            </a:p>
          </p:txBody>
        </p:sp>
      </p:grpSp>
      <p:grpSp>
        <p:nvGrpSpPr>
          <p:cNvPr id="4" name="Group 23"/>
          <p:cNvGrpSpPr>
            <a:grpSpLocks/>
          </p:cNvGrpSpPr>
          <p:nvPr/>
        </p:nvGrpSpPr>
        <p:grpSpPr bwMode="auto">
          <a:xfrm>
            <a:off x="5334000" y="6248400"/>
            <a:ext cx="1219200" cy="609600"/>
            <a:chOff x="3360" y="3936"/>
            <a:chExt cx="768" cy="384"/>
          </a:xfrm>
        </p:grpSpPr>
        <p:sp>
          <p:nvSpPr>
            <p:cNvPr id="13325" name="AutoShape 11"/>
            <p:cNvSpPr>
              <a:spLocks/>
            </p:cNvSpPr>
            <p:nvPr/>
          </p:nvSpPr>
          <p:spPr bwMode="auto">
            <a:xfrm rot="16200000" flipV="1">
              <a:off x="3696" y="3600"/>
              <a:ext cx="96" cy="768"/>
            </a:xfrm>
            <a:prstGeom prst="leftBrace">
              <a:avLst>
                <a:gd name="adj1" fmla="val 66667"/>
                <a:gd name="adj2" fmla="val 50000"/>
              </a:avLst>
            </a:prstGeom>
            <a:noFill/>
            <a:ln w="38100">
              <a:solidFill>
                <a:srgbClr val="FF0000"/>
              </a:solidFill>
              <a:round/>
              <a:headEnd/>
              <a:tailEnd/>
            </a:ln>
          </p:spPr>
          <p:txBody>
            <a:bodyPr wrap="none" anchor="ctr"/>
            <a:lstStyle/>
            <a:p>
              <a:endParaRPr lang="en-US"/>
            </a:p>
          </p:txBody>
        </p:sp>
        <p:sp>
          <p:nvSpPr>
            <p:cNvPr id="13326" name="Text Box 18"/>
            <p:cNvSpPr txBox="1">
              <a:spLocks noChangeArrowheads="1"/>
            </p:cNvSpPr>
            <p:nvPr/>
          </p:nvSpPr>
          <p:spPr bwMode="auto">
            <a:xfrm>
              <a:off x="3611" y="4032"/>
              <a:ext cx="233" cy="288"/>
            </a:xfrm>
            <a:prstGeom prst="rect">
              <a:avLst/>
            </a:prstGeom>
            <a:noFill/>
            <a:ln w="9525">
              <a:noFill/>
              <a:miter lim="800000"/>
              <a:headEnd/>
              <a:tailEnd/>
            </a:ln>
          </p:spPr>
          <p:txBody>
            <a:bodyPr wrap="none">
              <a:spAutoFit/>
            </a:bodyPr>
            <a:lstStyle/>
            <a:p>
              <a:pPr algn="ctr"/>
              <a:r>
                <a:rPr lang="en-US"/>
                <a:t>Z</a:t>
              </a:r>
            </a:p>
          </p:txBody>
        </p:sp>
      </p:grpSp>
      <p:grpSp>
        <p:nvGrpSpPr>
          <p:cNvPr id="5" name="Group 22"/>
          <p:cNvGrpSpPr>
            <a:grpSpLocks/>
          </p:cNvGrpSpPr>
          <p:nvPr/>
        </p:nvGrpSpPr>
        <p:grpSpPr bwMode="auto">
          <a:xfrm>
            <a:off x="4343400" y="1981200"/>
            <a:ext cx="2971800" cy="533400"/>
            <a:chOff x="2736" y="1248"/>
            <a:chExt cx="1872" cy="336"/>
          </a:xfrm>
        </p:grpSpPr>
        <p:sp>
          <p:nvSpPr>
            <p:cNvPr id="13320" name="AutoShape 9"/>
            <p:cNvSpPr>
              <a:spLocks/>
            </p:cNvSpPr>
            <p:nvPr/>
          </p:nvSpPr>
          <p:spPr bwMode="auto">
            <a:xfrm rot="5400000">
              <a:off x="3072" y="1152"/>
              <a:ext cx="96" cy="768"/>
            </a:xfrm>
            <a:prstGeom prst="leftBrace">
              <a:avLst>
                <a:gd name="adj1" fmla="val 66667"/>
                <a:gd name="adj2" fmla="val 50000"/>
              </a:avLst>
            </a:prstGeom>
            <a:noFill/>
            <a:ln w="38100">
              <a:solidFill>
                <a:srgbClr val="FF0000"/>
              </a:solidFill>
              <a:round/>
              <a:headEnd/>
              <a:tailEnd/>
            </a:ln>
          </p:spPr>
          <p:txBody>
            <a:bodyPr wrap="none" anchor="ctr"/>
            <a:lstStyle/>
            <a:p>
              <a:endParaRPr lang="en-US"/>
            </a:p>
          </p:txBody>
        </p:sp>
        <p:sp>
          <p:nvSpPr>
            <p:cNvPr id="13321" name="AutoShape 10"/>
            <p:cNvSpPr>
              <a:spLocks/>
            </p:cNvSpPr>
            <p:nvPr/>
          </p:nvSpPr>
          <p:spPr bwMode="auto">
            <a:xfrm rot="5400000">
              <a:off x="4176" y="1152"/>
              <a:ext cx="96" cy="768"/>
            </a:xfrm>
            <a:prstGeom prst="leftBrace">
              <a:avLst>
                <a:gd name="adj1" fmla="val 66667"/>
                <a:gd name="adj2" fmla="val 50000"/>
              </a:avLst>
            </a:prstGeom>
            <a:noFill/>
            <a:ln w="38100">
              <a:solidFill>
                <a:srgbClr val="FF0000"/>
              </a:solidFill>
              <a:round/>
              <a:headEnd/>
              <a:tailEnd/>
            </a:ln>
          </p:spPr>
          <p:txBody>
            <a:bodyPr wrap="none" anchor="ctr"/>
            <a:lstStyle/>
            <a:p>
              <a:endParaRPr lang="en-US"/>
            </a:p>
          </p:txBody>
        </p:sp>
        <p:sp>
          <p:nvSpPr>
            <p:cNvPr id="13322" name="Text Box 16"/>
            <p:cNvSpPr txBox="1">
              <a:spLocks noChangeArrowheads="1"/>
            </p:cNvSpPr>
            <p:nvPr/>
          </p:nvSpPr>
          <p:spPr bwMode="auto">
            <a:xfrm>
              <a:off x="3072" y="1248"/>
              <a:ext cx="255" cy="288"/>
            </a:xfrm>
            <a:prstGeom prst="rect">
              <a:avLst/>
            </a:prstGeom>
            <a:noFill/>
            <a:ln w="9525">
              <a:noFill/>
              <a:miter lim="800000"/>
              <a:headEnd/>
              <a:tailEnd/>
            </a:ln>
          </p:spPr>
          <p:txBody>
            <a:bodyPr wrap="none">
              <a:spAutoFit/>
            </a:bodyPr>
            <a:lstStyle/>
            <a:p>
              <a:pPr algn="ctr"/>
              <a:r>
                <a:rPr lang="en-US"/>
                <a:t>Y</a:t>
              </a:r>
            </a:p>
          </p:txBody>
        </p:sp>
        <p:sp>
          <p:nvSpPr>
            <p:cNvPr id="13323" name="Text Box 17"/>
            <p:cNvSpPr txBox="1">
              <a:spLocks noChangeArrowheads="1"/>
            </p:cNvSpPr>
            <p:nvPr/>
          </p:nvSpPr>
          <p:spPr bwMode="auto">
            <a:xfrm>
              <a:off x="4080" y="1248"/>
              <a:ext cx="255" cy="288"/>
            </a:xfrm>
            <a:prstGeom prst="rect">
              <a:avLst/>
            </a:prstGeom>
            <a:noFill/>
            <a:ln w="9525">
              <a:noFill/>
              <a:miter lim="800000"/>
              <a:headEnd/>
              <a:tailEnd/>
            </a:ln>
          </p:spPr>
          <p:txBody>
            <a:bodyPr wrap="none">
              <a:spAutoFit/>
            </a:bodyPr>
            <a:lstStyle/>
            <a:p>
              <a:pPr algn="ctr"/>
              <a:r>
                <a:rPr lang="en-US"/>
                <a:t>Y</a:t>
              </a:r>
            </a:p>
          </p:txBody>
        </p:sp>
        <p:sp>
          <p:nvSpPr>
            <p:cNvPr id="13324" name="Line 19"/>
            <p:cNvSpPr>
              <a:spLocks noChangeShapeType="1"/>
            </p:cNvSpPr>
            <p:nvPr/>
          </p:nvSpPr>
          <p:spPr bwMode="auto">
            <a:xfrm>
              <a:off x="3120" y="1296"/>
              <a:ext cx="144" cy="0"/>
            </a:xfrm>
            <a:prstGeom prst="line">
              <a:avLst/>
            </a:prstGeom>
            <a:noFill/>
            <a:ln w="19050">
              <a:solidFill>
                <a:schemeClr val="tx1"/>
              </a:solidFill>
              <a:round/>
              <a:headEnd/>
              <a:tailEnd/>
            </a:ln>
          </p:spPr>
          <p:txBody>
            <a:bodyPr/>
            <a:lstStyle/>
            <a:p>
              <a:endParaRPr lang="en-US"/>
            </a:p>
          </p:txBody>
        </p:sp>
      </p:grpSp>
      <p:sp>
        <p:nvSpPr>
          <p:cNvPr id="22" name="Slide Number Placeholder 21"/>
          <p:cNvSpPr>
            <a:spLocks noGrp="1"/>
          </p:cNvSpPr>
          <p:nvPr>
            <p:ph type="sldNum" sz="quarter" idx="12"/>
          </p:nvPr>
        </p:nvSpPr>
        <p:spPr/>
        <p:txBody>
          <a:bodyPr/>
          <a:lstStyle/>
          <a:p>
            <a:pPr>
              <a:defRPr/>
            </a:pPr>
            <a:fld id="{31B1CAF5-2799-477C-81AD-06CD670F26A3}" type="slidenum">
              <a:rPr lang="en-US" smtClean="0"/>
              <a:pPr>
                <a:defRPr/>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
            <a:ext cx="9144000" cy="1143000"/>
          </a:xfrm>
          <a:solidFill>
            <a:srgbClr val="FFFF00"/>
          </a:solidFill>
        </p:spPr>
        <p:txBody>
          <a:bodyPr/>
          <a:lstStyle/>
          <a:p>
            <a:r>
              <a:rPr lang="en-US" dirty="0" smtClean="0"/>
              <a:t>Obtaining a Boolean Equation</a:t>
            </a:r>
            <a:endParaRPr lang="en-US" dirty="0"/>
          </a:p>
        </p:txBody>
      </p:sp>
      <p:sp>
        <p:nvSpPr>
          <p:cNvPr id="3" name="Slide Number Placeholder 2"/>
          <p:cNvSpPr>
            <a:spLocks noGrp="1"/>
          </p:cNvSpPr>
          <p:nvPr>
            <p:ph type="sldNum" sz="quarter" idx="12"/>
          </p:nvPr>
        </p:nvSpPr>
        <p:spPr/>
        <p:txBody>
          <a:bodyPr/>
          <a:lstStyle/>
          <a:p>
            <a:fld id="{E3946F7A-511C-4648-B2F5-555E2F5549C0}" type="slidenum">
              <a:rPr lang="en-US" smtClean="0"/>
              <a:pPr/>
              <a:t>3</a:t>
            </a:fld>
            <a:endParaRPr lang="en-US"/>
          </a:p>
        </p:txBody>
      </p:sp>
      <p:sp>
        <p:nvSpPr>
          <p:cNvPr id="4" name="Rectangle 3"/>
          <p:cNvSpPr/>
          <p:nvPr/>
        </p:nvSpPr>
        <p:spPr>
          <a:xfrm>
            <a:off x="228600" y="1295400"/>
            <a:ext cx="8686800" cy="2031325"/>
          </a:xfrm>
          <a:prstGeom prst="rect">
            <a:avLst/>
          </a:prstGeom>
        </p:spPr>
        <p:txBody>
          <a:bodyPr wrap="square">
            <a:spAutoFit/>
          </a:bodyPr>
          <a:lstStyle/>
          <a:p>
            <a:r>
              <a:rPr lang="en-US" sz="1800" dirty="0" smtClean="0">
                <a:latin typeface="+mn-lt"/>
              </a:rPr>
              <a:t>In </a:t>
            </a:r>
            <a:r>
              <a:rPr lang="en-US" sz="1800" dirty="0" err="1" smtClean="0">
                <a:latin typeface="+mn-lt"/>
              </a:rPr>
              <a:t>Ecotopia</a:t>
            </a:r>
            <a:r>
              <a:rPr lang="en-US" sz="1800" dirty="0" smtClean="0">
                <a:latin typeface="+mn-lt"/>
              </a:rPr>
              <a:t> it’s generally illegal to use a car pool lane during weekdays if the car doesn’t have at least two occupants.  However, hybrid vehicles can use the lanes any time regardless of the number of occupants.  SUVs (even with two or more occupants) are </a:t>
            </a:r>
            <a:r>
              <a:rPr lang="en-US" sz="1800" u="sng" dirty="0" smtClean="0">
                <a:latin typeface="+mn-lt"/>
              </a:rPr>
              <a:t>never</a:t>
            </a:r>
            <a:r>
              <a:rPr lang="en-US" sz="1800" dirty="0" smtClean="0">
                <a:latin typeface="+mn-lt"/>
              </a:rPr>
              <a:t> allowed to use the car pool lanes (unless they are also hybrids).</a:t>
            </a:r>
          </a:p>
          <a:p>
            <a:r>
              <a:rPr lang="en-US" sz="1800" dirty="0" smtClean="0">
                <a:latin typeface="+mn-lt"/>
              </a:rPr>
              <a:t>Write a Boolean expression in SOP form for F(W, O, S, H) which is 1 if the car is permitted to use the car pool lane today.  W is 1 if today is a weekday.  O is 1 if there are two or more occupants, S is 1 if the vehicle is an SUV, H is 1 if the vehicle is a hybrid.</a:t>
            </a:r>
            <a:endParaRPr lang="en-US" sz="1800" dirty="0">
              <a:latin typeface="+mn-lt"/>
            </a:endParaRPr>
          </a:p>
        </p:txBody>
      </p:sp>
      <p:sp>
        <p:nvSpPr>
          <p:cNvPr id="17448" name="Rectangle 40"/>
          <p:cNvSpPr>
            <a:spLocks noChangeArrowheads="1"/>
          </p:cNvSpPr>
          <p:nvPr/>
        </p:nvSpPr>
        <p:spPr bwMode="auto">
          <a:xfrm>
            <a:off x="3429000" y="3352800"/>
            <a:ext cx="14478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W O S H	F</a:t>
            </a:r>
            <a:endParaRPr kumimoji="0" lang="en-US" sz="900" b="1"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endParaRPr kumimoji="0" lang="en-US" sz="900" b="1"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0 0 0 0  1</a:t>
            </a:r>
            <a:endParaRPr kumimoji="0" lang="en-US" sz="900" b="1"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0 0 0 1  1</a:t>
            </a:r>
            <a:endParaRPr kumimoji="0" lang="en-US" sz="900" b="1"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0 0 1 0  0</a:t>
            </a:r>
            <a:endParaRPr kumimoji="0" lang="en-US" sz="900" b="1"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0 0 1 1  1</a:t>
            </a:r>
            <a:endParaRPr kumimoji="0" lang="en-US" sz="900" b="1"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0 1 0 0  1</a:t>
            </a:r>
            <a:endParaRPr kumimoji="0" lang="en-US" sz="900" b="1"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0 1 0 1  1</a:t>
            </a:r>
            <a:endParaRPr kumimoji="0" lang="en-US" sz="900" b="1"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0 1 1 0  0</a:t>
            </a:r>
            <a:endParaRPr kumimoji="0" lang="en-US" sz="900" b="1"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0 1 1 1  1</a:t>
            </a:r>
            <a:endParaRPr kumimoji="0" lang="en-US" sz="900" b="1"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1 0 0 0  0</a:t>
            </a:r>
            <a:endParaRPr kumimoji="0" lang="en-US" sz="900" b="1"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1 0 0 1  1</a:t>
            </a:r>
            <a:endParaRPr kumimoji="0" lang="en-US" sz="900" b="1"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1 0 1 0  0</a:t>
            </a:r>
            <a:endParaRPr kumimoji="0" lang="en-US" sz="900" b="1"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1 0 1 1  1</a:t>
            </a:r>
            <a:endParaRPr kumimoji="0" lang="en-US" sz="900" b="1"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1 1 0 0  1</a:t>
            </a:r>
            <a:endParaRPr kumimoji="0" lang="en-US" sz="900" b="1"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1 1 0 1  1</a:t>
            </a:r>
            <a:endParaRPr kumimoji="0" lang="en-US" sz="900" b="1"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1 1 1 0  0</a:t>
            </a:r>
            <a:endParaRPr kumimoji="0" lang="en-US" sz="900" b="1"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1 1 1 1  1</a:t>
            </a:r>
            <a:endParaRPr kumimoji="0" lang="en-US" sz="1800" b="1"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5" name="TextBox 4"/>
          <p:cNvSpPr txBox="1"/>
          <p:nvPr/>
        </p:nvSpPr>
        <p:spPr>
          <a:xfrm>
            <a:off x="457200" y="3581400"/>
            <a:ext cx="1981200" cy="830997"/>
          </a:xfrm>
          <a:prstGeom prst="rect">
            <a:avLst/>
          </a:prstGeom>
          <a:solidFill>
            <a:srgbClr val="FFFF00"/>
          </a:solidFill>
        </p:spPr>
        <p:txBody>
          <a:bodyPr wrap="square" rtlCol="0">
            <a:spAutoFit/>
          </a:bodyPr>
          <a:lstStyle/>
          <a:p>
            <a:r>
              <a:rPr lang="en-US" dirty="0" smtClean="0">
                <a:solidFill>
                  <a:srgbClr val="FF0000"/>
                </a:solidFill>
              </a:rPr>
              <a:t>ECOTOPIA EXAMPLE</a:t>
            </a:r>
            <a:endParaRPr lang="en-US" dirty="0">
              <a:solidFill>
                <a:srgbClr val="FF0000"/>
              </a:solidFill>
            </a:endParaRPr>
          </a:p>
        </p:txBody>
      </p:sp>
    </p:spTree>
    <p:extLst>
      <p:ext uri="{BB962C8B-B14F-4D97-AF65-F5344CB8AC3E}">
        <p14:creationId xmlns:p14="http://schemas.microsoft.com/office/powerpoint/2010/main" val="3370786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Plotting Functions in K-Maps</a:t>
            </a:r>
          </a:p>
        </p:txBody>
      </p:sp>
      <p:sp>
        <p:nvSpPr>
          <p:cNvPr id="14339" name="Rectangle 4"/>
          <p:cNvSpPr>
            <a:spLocks noChangeArrowheads="1"/>
          </p:cNvSpPr>
          <p:nvPr/>
        </p:nvSpPr>
        <p:spPr bwMode="auto">
          <a:xfrm>
            <a:off x="304800" y="1447800"/>
            <a:ext cx="8534400" cy="533400"/>
          </a:xfrm>
          <a:prstGeom prst="rect">
            <a:avLst/>
          </a:prstGeom>
          <a:noFill/>
          <a:ln w="9525">
            <a:noFill/>
            <a:miter lim="800000"/>
            <a:headEnd/>
            <a:tailEnd/>
          </a:ln>
        </p:spPr>
        <p:txBody>
          <a:bodyPr/>
          <a:lstStyle/>
          <a:p>
            <a:pPr marL="342900" indent="-342900">
              <a:spcBef>
                <a:spcPct val="20000"/>
              </a:spcBef>
            </a:pPr>
            <a:r>
              <a:rPr lang="en-US"/>
              <a:t>Plot the function F1(X,Y,Z) = </a:t>
            </a:r>
            <a:r>
              <a:rPr lang="en-US">
                <a:latin typeface="Symbol" pitchFamily="18" charset="2"/>
              </a:rPr>
              <a:t>S</a:t>
            </a:r>
            <a:r>
              <a:rPr lang="en-US"/>
              <a:t>(2,5,6,7)</a:t>
            </a:r>
          </a:p>
          <a:p>
            <a:pPr marL="342900" indent="-342900">
              <a:spcBef>
                <a:spcPct val="20000"/>
              </a:spcBef>
            </a:pPr>
            <a:endParaRPr lang="en-US"/>
          </a:p>
        </p:txBody>
      </p:sp>
      <p:pic>
        <p:nvPicPr>
          <p:cNvPr id="14340" name="Picture 5" descr="C:\Sandige\2\tiff\17.tif"/>
          <p:cNvPicPr>
            <a:picLocks noChangeAspect="1" noChangeArrowheads="1"/>
          </p:cNvPicPr>
          <p:nvPr/>
        </p:nvPicPr>
        <p:blipFill>
          <a:blip r:embed="rId3"/>
          <a:srcRect b="20265"/>
          <a:stretch>
            <a:fillRect/>
          </a:stretch>
        </p:blipFill>
        <p:spPr bwMode="auto">
          <a:xfrm>
            <a:off x="228600" y="2667000"/>
            <a:ext cx="5970588" cy="3052763"/>
          </a:xfrm>
          <a:prstGeom prst="rect">
            <a:avLst/>
          </a:prstGeom>
          <a:noFill/>
          <a:ln w="9525">
            <a:noFill/>
            <a:miter lim="800000"/>
            <a:headEnd/>
            <a:tailEnd/>
          </a:ln>
        </p:spPr>
      </p:pic>
      <p:grpSp>
        <p:nvGrpSpPr>
          <p:cNvPr id="2" name="Group 24"/>
          <p:cNvGrpSpPr>
            <a:grpSpLocks/>
          </p:cNvGrpSpPr>
          <p:nvPr/>
        </p:nvGrpSpPr>
        <p:grpSpPr bwMode="auto">
          <a:xfrm>
            <a:off x="6553200" y="2209800"/>
            <a:ext cx="1981200" cy="3852863"/>
            <a:chOff x="4128" y="1392"/>
            <a:chExt cx="1248" cy="2427"/>
          </a:xfrm>
        </p:grpSpPr>
        <p:sp>
          <p:nvSpPr>
            <p:cNvPr id="14354" name="Text Box 6"/>
            <p:cNvSpPr txBox="1">
              <a:spLocks noChangeArrowheads="1"/>
            </p:cNvSpPr>
            <p:nvPr/>
          </p:nvSpPr>
          <p:spPr bwMode="auto">
            <a:xfrm>
              <a:off x="4128" y="1392"/>
              <a:ext cx="1248" cy="2427"/>
            </a:xfrm>
            <a:prstGeom prst="rect">
              <a:avLst/>
            </a:prstGeom>
            <a:noFill/>
            <a:ln w="9525">
              <a:noFill/>
              <a:miter lim="800000"/>
              <a:headEnd/>
              <a:tailEnd/>
            </a:ln>
          </p:spPr>
          <p:txBody>
            <a:bodyPr>
              <a:spAutoFit/>
            </a:bodyPr>
            <a:lstStyle/>
            <a:p>
              <a:pPr marL="457200" indent="-457200">
                <a:lnSpc>
                  <a:spcPct val="70000"/>
                </a:lnSpc>
                <a:spcBef>
                  <a:spcPct val="50000"/>
                </a:spcBef>
              </a:pPr>
              <a:r>
                <a:rPr lang="en-US"/>
                <a:t>X  Y  Z     F1</a:t>
              </a:r>
            </a:p>
            <a:p>
              <a:pPr marL="457200" indent="-457200">
                <a:lnSpc>
                  <a:spcPct val="70000"/>
                </a:lnSpc>
                <a:spcBef>
                  <a:spcPct val="50000"/>
                </a:spcBef>
              </a:pPr>
              <a:r>
                <a:rPr lang="en-US"/>
                <a:t>0   0   0      0</a:t>
              </a:r>
            </a:p>
            <a:p>
              <a:pPr marL="457200" indent="-457200">
                <a:lnSpc>
                  <a:spcPct val="70000"/>
                </a:lnSpc>
                <a:spcBef>
                  <a:spcPct val="50000"/>
                </a:spcBef>
              </a:pPr>
              <a:r>
                <a:rPr lang="en-US"/>
                <a:t>0   0   1      0</a:t>
              </a:r>
            </a:p>
            <a:p>
              <a:pPr marL="457200" indent="-457200">
                <a:lnSpc>
                  <a:spcPct val="70000"/>
                </a:lnSpc>
                <a:spcBef>
                  <a:spcPct val="50000"/>
                </a:spcBef>
              </a:pPr>
              <a:r>
                <a:rPr lang="en-US"/>
                <a:t>0   1   0      1</a:t>
              </a:r>
            </a:p>
            <a:p>
              <a:pPr marL="457200" indent="-457200">
                <a:lnSpc>
                  <a:spcPct val="70000"/>
                </a:lnSpc>
                <a:spcBef>
                  <a:spcPct val="50000"/>
                </a:spcBef>
              </a:pPr>
              <a:r>
                <a:rPr lang="en-US"/>
                <a:t>0   1   1      0</a:t>
              </a:r>
            </a:p>
            <a:p>
              <a:pPr marL="457200" indent="-457200">
                <a:lnSpc>
                  <a:spcPct val="70000"/>
                </a:lnSpc>
                <a:spcBef>
                  <a:spcPct val="50000"/>
                </a:spcBef>
              </a:pPr>
              <a:r>
                <a:rPr lang="en-US"/>
                <a:t>1   0   0      0</a:t>
              </a:r>
            </a:p>
            <a:p>
              <a:pPr marL="457200" indent="-457200">
                <a:lnSpc>
                  <a:spcPct val="70000"/>
                </a:lnSpc>
                <a:spcBef>
                  <a:spcPct val="50000"/>
                </a:spcBef>
              </a:pPr>
              <a:r>
                <a:rPr lang="en-US"/>
                <a:t>1   0   1      1</a:t>
              </a:r>
            </a:p>
            <a:p>
              <a:pPr marL="457200" indent="-457200">
                <a:lnSpc>
                  <a:spcPct val="70000"/>
                </a:lnSpc>
                <a:spcBef>
                  <a:spcPct val="50000"/>
                </a:spcBef>
              </a:pPr>
              <a:r>
                <a:rPr lang="en-US"/>
                <a:t>1   1   0      1</a:t>
              </a:r>
            </a:p>
            <a:p>
              <a:pPr marL="457200" indent="-457200">
                <a:lnSpc>
                  <a:spcPct val="70000"/>
                </a:lnSpc>
                <a:spcBef>
                  <a:spcPct val="50000"/>
                </a:spcBef>
              </a:pPr>
              <a:r>
                <a:rPr lang="en-US"/>
                <a:t>1   1   1      1</a:t>
              </a:r>
            </a:p>
          </p:txBody>
        </p:sp>
        <p:sp>
          <p:nvSpPr>
            <p:cNvPr id="14355" name="Line 7"/>
            <p:cNvSpPr>
              <a:spLocks noChangeShapeType="1"/>
            </p:cNvSpPr>
            <p:nvPr/>
          </p:nvSpPr>
          <p:spPr bwMode="auto">
            <a:xfrm>
              <a:off x="4848" y="1392"/>
              <a:ext cx="0" cy="2400"/>
            </a:xfrm>
            <a:prstGeom prst="line">
              <a:avLst/>
            </a:prstGeom>
            <a:noFill/>
            <a:ln w="38100">
              <a:solidFill>
                <a:schemeClr val="accent2"/>
              </a:solidFill>
              <a:round/>
              <a:headEnd/>
              <a:tailEnd/>
            </a:ln>
          </p:spPr>
          <p:txBody>
            <a:bodyPr/>
            <a:lstStyle/>
            <a:p>
              <a:endParaRPr lang="en-US"/>
            </a:p>
          </p:txBody>
        </p:sp>
        <p:sp>
          <p:nvSpPr>
            <p:cNvPr id="14356" name="Line 8"/>
            <p:cNvSpPr>
              <a:spLocks noChangeShapeType="1"/>
            </p:cNvSpPr>
            <p:nvPr/>
          </p:nvSpPr>
          <p:spPr bwMode="auto">
            <a:xfrm>
              <a:off x="4128" y="1632"/>
              <a:ext cx="1152" cy="0"/>
            </a:xfrm>
            <a:prstGeom prst="line">
              <a:avLst/>
            </a:prstGeom>
            <a:noFill/>
            <a:ln w="38100">
              <a:solidFill>
                <a:schemeClr val="accent2"/>
              </a:solidFill>
              <a:round/>
              <a:headEnd/>
              <a:tailEnd/>
            </a:ln>
          </p:spPr>
          <p:txBody>
            <a:bodyPr/>
            <a:lstStyle/>
            <a:p>
              <a:endParaRPr lang="en-US"/>
            </a:p>
          </p:txBody>
        </p:sp>
      </p:grpSp>
      <p:grpSp>
        <p:nvGrpSpPr>
          <p:cNvPr id="3" name="Group 11"/>
          <p:cNvGrpSpPr>
            <a:grpSpLocks/>
          </p:cNvGrpSpPr>
          <p:nvPr/>
        </p:nvGrpSpPr>
        <p:grpSpPr bwMode="auto">
          <a:xfrm>
            <a:off x="4267200" y="1524000"/>
            <a:ext cx="1600200" cy="2895600"/>
            <a:chOff x="2688" y="960"/>
            <a:chExt cx="1008" cy="1824"/>
          </a:xfrm>
        </p:grpSpPr>
        <p:sp>
          <p:nvSpPr>
            <p:cNvPr id="14352" name="Oval 9"/>
            <p:cNvSpPr>
              <a:spLocks noChangeArrowheads="1"/>
            </p:cNvSpPr>
            <p:nvPr/>
          </p:nvSpPr>
          <p:spPr bwMode="auto">
            <a:xfrm>
              <a:off x="2688" y="960"/>
              <a:ext cx="240" cy="240"/>
            </a:xfrm>
            <a:prstGeom prst="ellipse">
              <a:avLst/>
            </a:prstGeom>
            <a:noFill/>
            <a:ln w="38100">
              <a:solidFill>
                <a:srgbClr val="FF0000"/>
              </a:solidFill>
              <a:round/>
              <a:headEnd/>
              <a:tailEnd/>
            </a:ln>
          </p:spPr>
          <p:txBody>
            <a:bodyPr wrap="none" anchor="ctr"/>
            <a:lstStyle/>
            <a:p>
              <a:endParaRPr lang="en-US"/>
            </a:p>
          </p:txBody>
        </p:sp>
        <p:sp>
          <p:nvSpPr>
            <p:cNvPr id="14353" name="Oval 10"/>
            <p:cNvSpPr>
              <a:spLocks noChangeArrowheads="1"/>
            </p:cNvSpPr>
            <p:nvPr/>
          </p:nvSpPr>
          <p:spPr bwMode="auto">
            <a:xfrm>
              <a:off x="3360" y="2448"/>
              <a:ext cx="336" cy="336"/>
            </a:xfrm>
            <a:prstGeom prst="ellipse">
              <a:avLst/>
            </a:prstGeom>
            <a:noFill/>
            <a:ln w="38100">
              <a:solidFill>
                <a:srgbClr val="FF0000"/>
              </a:solidFill>
              <a:round/>
              <a:headEnd/>
              <a:tailEnd/>
            </a:ln>
          </p:spPr>
          <p:txBody>
            <a:bodyPr wrap="none" anchor="ctr"/>
            <a:lstStyle/>
            <a:p>
              <a:endParaRPr lang="en-US"/>
            </a:p>
          </p:txBody>
        </p:sp>
      </p:grpSp>
      <p:grpSp>
        <p:nvGrpSpPr>
          <p:cNvPr id="4" name="Group 15"/>
          <p:cNvGrpSpPr>
            <a:grpSpLocks/>
          </p:cNvGrpSpPr>
          <p:nvPr/>
        </p:nvGrpSpPr>
        <p:grpSpPr bwMode="auto">
          <a:xfrm>
            <a:off x="3886200" y="1524000"/>
            <a:ext cx="990600" cy="3657600"/>
            <a:chOff x="2448" y="960"/>
            <a:chExt cx="624" cy="2304"/>
          </a:xfrm>
        </p:grpSpPr>
        <p:sp>
          <p:nvSpPr>
            <p:cNvPr id="14350" name="Oval 13"/>
            <p:cNvSpPr>
              <a:spLocks noChangeArrowheads="1"/>
            </p:cNvSpPr>
            <p:nvPr/>
          </p:nvSpPr>
          <p:spPr bwMode="auto">
            <a:xfrm>
              <a:off x="2832" y="960"/>
              <a:ext cx="240" cy="240"/>
            </a:xfrm>
            <a:prstGeom prst="ellipse">
              <a:avLst/>
            </a:prstGeom>
            <a:noFill/>
            <a:ln w="38100">
              <a:solidFill>
                <a:srgbClr val="FF0000"/>
              </a:solidFill>
              <a:round/>
              <a:headEnd/>
              <a:tailEnd/>
            </a:ln>
          </p:spPr>
          <p:txBody>
            <a:bodyPr wrap="none" anchor="ctr"/>
            <a:lstStyle/>
            <a:p>
              <a:endParaRPr lang="en-US"/>
            </a:p>
          </p:txBody>
        </p:sp>
        <p:sp>
          <p:nvSpPr>
            <p:cNvPr id="14351" name="Oval 14"/>
            <p:cNvSpPr>
              <a:spLocks noChangeArrowheads="1"/>
            </p:cNvSpPr>
            <p:nvPr/>
          </p:nvSpPr>
          <p:spPr bwMode="auto">
            <a:xfrm>
              <a:off x="2448" y="2928"/>
              <a:ext cx="336" cy="336"/>
            </a:xfrm>
            <a:prstGeom prst="ellipse">
              <a:avLst/>
            </a:prstGeom>
            <a:noFill/>
            <a:ln w="38100">
              <a:solidFill>
                <a:srgbClr val="FF0000"/>
              </a:solidFill>
              <a:round/>
              <a:headEnd/>
              <a:tailEnd/>
            </a:ln>
          </p:spPr>
          <p:txBody>
            <a:bodyPr wrap="none" anchor="ctr"/>
            <a:lstStyle/>
            <a:p>
              <a:endParaRPr lang="en-US"/>
            </a:p>
          </p:txBody>
        </p:sp>
      </p:grpSp>
      <p:grpSp>
        <p:nvGrpSpPr>
          <p:cNvPr id="5" name="Group 19"/>
          <p:cNvGrpSpPr>
            <a:grpSpLocks/>
          </p:cNvGrpSpPr>
          <p:nvPr/>
        </p:nvGrpSpPr>
        <p:grpSpPr bwMode="auto">
          <a:xfrm>
            <a:off x="4724400" y="1524000"/>
            <a:ext cx="1143000" cy="3657600"/>
            <a:chOff x="2976" y="960"/>
            <a:chExt cx="720" cy="2304"/>
          </a:xfrm>
        </p:grpSpPr>
        <p:sp>
          <p:nvSpPr>
            <p:cNvPr id="14348" name="Oval 17"/>
            <p:cNvSpPr>
              <a:spLocks noChangeArrowheads="1"/>
            </p:cNvSpPr>
            <p:nvPr/>
          </p:nvSpPr>
          <p:spPr bwMode="auto">
            <a:xfrm>
              <a:off x="2976" y="960"/>
              <a:ext cx="240" cy="240"/>
            </a:xfrm>
            <a:prstGeom prst="ellipse">
              <a:avLst/>
            </a:prstGeom>
            <a:noFill/>
            <a:ln w="38100">
              <a:solidFill>
                <a:srgbClr val="FF0000"/>
              </a:solidFill>
              <a:round/>
              <a:headEnd/>
              <a:tailEnd/>
            </a:ln>
          </p:spPr>
          <p:txBody>
            <a:bodyPr wrap="none" anchor="ctr"/>
            <a:lstStyle/>
            <a:p>
              <a:endParaRPr lang="en-US"/>
            </a:p>
          </p:txBody>
        </p:sp>
        <p:sp>
          <p:nvSpPr>
            <p:cNvPr id="14349" name="Oval 18"/>
            <p:cNvSpPr>
              <a:spLocks noChangeArrowheads="1"/>
            </p:cNvSpPr>
            <p:nvPr/>
          </p:nvSpPr>
          <p:spPr bwMode="auto">
            <a:xfrm>
              <a:off x="3360" y="2928"/>
              <a:ext cx="336" cy="336"/>
            </a:xfrm>
            <a:prstGeom prst="ellipse">
              <a:avLst/>
            </a:prstGeom>
            <a:noFill/>
            <a:ln w="38100">
              <a:solidFill>
                <a:srgbClr val="FF0000"/>
              </a:solidFill>
              <a:round/>
              <a:headEnd/>
              <a:tailEnd/>
            </a:ln>
          </p:spPr>
          <p:txBody>
            <a:bodyPr wrap="none" anchor="ctr"/>
            <a:lstStyle/>
            <a:p>
              <a:endParaRPr lang="en-US"/>
            </a:p>
          </p:txBody>
        </p:sp>
      </p:grpSp>
      <p:grpSp>
        <p:nvGrpSpPr>
          <p:cNvPr id="6" name="Group 23"/>
          <p:cNvGrpSpPr>
            <a:grpSpLocks/>
          </p:cNvGrpSpPr>
          <p:nvPr/>
        </p:nvGrpSpPr>
        <p:grpSpPr bwMode="auto">
          <a:xfrm>
            <a:off x="4572000" y="1524000"/>
            <a:ext cx="762000" cy="3657600"/>
            <a:chOff x="2880" y="960"/>
            <a:chExt cx="480" cy="2304"/>
          </a:xfrm>
        </p:grpSpPr>
        <p:sp>
          <p:nvSpPr>
            <p:cNvPr id="14346" name="Oval 21"/>
            <p:cNvSpPr>
              <a:spLocks noChangeArrowheads="1"/>
            </p:cNvSpPr>
            <p:nvPr/>
          </p:nvSpPr>
          <p:spPr bwMode="auto">
            <a:xfrm>
              <a:off x="3120" y="960"/>
              <a:ext cx="240" cy="240"/>
            </a:xfrm>
            <a:prstGeom prst="ellipse">
              <a:avLst/>
            </a:prstGeom>
            <a:noFill/>
            <a:ln w="38100">
              <a:solidFill>
                <a:srgbClr val="FF0000"/>
              </a:solidFill>
              <a:round/>
              <a:headEnd/>
              <a:tailEnd/>
            </a:ln>
          </p:spPr>
          <p:txBody>
            <a:bodyPr wrap="none" anchor="ctr"/>
            <a:lstStyle/>
            <a:p>
              <a:endParaRPr lang="en-US"/>
            </a:p>
          </p:txBody>
        </p:sp>
        <p:sp>
          <p:nvSpPr>
            <p:cNvPr id="14347" name="Oval 22"/>
            <p:cNvSpPr>
              <a:spLocks noChangeArrowheads="1"/>
            </p:cNvSpPr>
            <p:nvPr/>
          </p:nvSpPr>
          <p:spPr bwMode="auto">
            <a:xfrm>
              <a:off x="2880" y="2928"/>
              <a:ext cx="336" cy="336"/>
            </a:xfrm>
            <a:prstGeom prst="ellipse">
              <a:avLst/>
            </a:prstGeom>
            <a:noFill/>
            <a:ln w="38100">
              <a:solidFill>
                <a:srgbClr val="FF0000"/>
              </a:solidFill>
              <a:round/>
              <a:headEnd/>
              <a:tailEnd/>
            </a:ln>
          </p:spPr>
          <p:txBody>
            <a:bodyPr wrap="none" anchor="ctr"/>
            <a:lstStyle/>
            <a:p>
              <a:endParaRPr lang="en-US"/>
            </a:p>
          </p:txBody>
        </p:sp>
      </p:grpSp>
      <p:sp>
        <p:nvSpPr>
          <p:cNvPr id="21" name="Slide Number Placeholder 20"/>
          <p:cNvSpPr>
            <a:spLocks noGrp="1"/>
          </p:cNvSpPr>
          <p:nvPr>
            <p:ph type="sldNum" sz="quarter" idx="12"/>
          </p:nvPr>
        </p:nvSpPr>
        <p:spPr/>
        <p:txBody>
          <a:bodyPr/>
          <a:lstStyle/>
          <a:p>
            <a:pPr>
              <a:defRPr/>
            </a:pPr>
            <a:fld id="{31B1CAF5-2799-477C-81AD-06CD670F26A3}" type="slidenum">
              <a:rPr lang="en-US" smtClean="0"/>
              <a:pPr>
                <a:defRPr/>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Plotting Functions in K-Maps</a:t>
            </a:r>
          </a:p>
        </p:txBody>
      </p:sp>
      <p:pic>
        <p:nvPicPr>
          <p:cNvPr id="15363" name="Picture 3" descr="C:\Sandige\2\tiff\18.tif"/>
          <p:cNvPicPr>
            <a:picLocks noChangeAspect="1" noChangeArrowheads="1"/>
          </p:cNvPicPr>
          <p:nvPr/>
        </p:nvPicPr>
        <p:blipFill>
          <a:blip r:embed="rId2"/>
          <a:srcRect b="12982"/>
          <a:stretch>
            <a:fillRect/>
          </a:stretch>
        </p:blipFill>
        <p:spPr bwMode="auto">
          <a:xfrm>
            <a:off x="381000" y="2209800"/>
            <a:ext cx="6346825" cy="4203700"/>
          </a:xfrm>
          <a:prstGeom prst="rect">
            <a:avLst/>
          </a:prstGeom>
          <a:noFill/>
          <a:ln w="9525">
            <a:noFill/>
            <a:miter lim="800000"/>
            <a:headEnd/>
            <a:tailEnd/>
          </a:ln>
        </p:spPr>
      </p:pic>
      <p:grpSp>
        <p:nvGrpSpPr>
          <p:cNvPr id="2" name="Group 23"/>
          <p:cNvGrpSpPr>
            <a:grpSpLocks/>
          </p:cNvGrpSpPr>
          <p:nvPr/>
        </p:nvGrpSpPr>
        <p:grpSpPr bwMode="auto">
          <a:xfrm>
            <a:off x="4572000" y="1524000"/>
            <a:ext cx="1447800" cy="2971800"/>
            <a:chOff x="2880" y="960"/>
            <a:chExt cx="912" cy="1872"/>
          </a:xfrm>
        </p:grpSpPr>
        <p:sp>
          <p:nvSpPr>
            <p:cNvPr id="15384" name="Oval 6"/>
            <p:cNvSpPr>
              <a:spLocks noChangeArrowheads="1"/>
            </p:cNvSpPr>
            <p:nvPr/>
          </p:nvSpPr>
          <p:spPr bwMode="auto">
            <a:xfrm>
              <a:off x="2880" y="960"/>
              <a:ext cx="240" cy="240"/>
            </a:xfrm>
            <a:prstGeom prst="ellipse">
              <a:avLst/>
            </a:prstGeom>
            <a:noFill/>
            <a:ln w="38100">
              <a:solidFill>
                <a:srgbClr val="FF0000"/>
              </a:solidFill>
              <a:round/>
              <a:headEnd/>
              <a:tailEnd/>
            </a:ln>
          </p:spPr>
          <p:txBody>
            <a:bodyPr wrap="none" anchor="ctr"/>
            <a:lstStyle/>
            <a:p>
              <a:endParaRPr lang="en-US"/>
            </a:p>
          </p:txBody>
        </p:sp>
        <p:sp>
          <p:nvSpPr>
            <p:cNvPr id="15385" name="Oval 7"/>
            <p:cNvSpPr>
              <a:spLocks noChangeArrowheads="1"/>
            </p:cNvSpPr>
            <p:nvPr/>
          </p:nvSpPr>
          <p:spPr bwMode="auto">
            <a:xfrm>
              <a:off x="3456" y="2496"/>
              <a:ext cx="336" cy="336"/>
            </a:xfrm>
            <a:prstGeom prst="ellipse">
              <a:avLst/>
            </a:prstGeom>
            <a:noFill/>
            <a:ln w="38100">
              <a:solidFill>
                <a:srgbClr val="FF0000"/>
              </a:solidFill>
              <a:round/>
              <a:headEnd/>
              <a:tailEnd/>
            </a:ln>
          </p:spPr>
          <p:txBody>
            <a:bodyPr wrap="none" anchor="ctr"/>
            <a:lstStyle/>
            <a:p>
              <a:endParaRPr lang="en-US"/>
            </a:p>
          </p:txBody>
        </p:sp>
      </p:grpSp>
      <p:grpSp>
        <p:nvGrpSpPr>
          <p:cNvPr id="3" name="Group 28"/>
          <p:cNvGrpSpPr>
            <a:grpSpLocks/>
          </p:cNvGrpSpPr>
          <p:nvPr/>
        </p:nvGrpSpPr>
        <p:grpSpPr bwMode="auto">
          <a:xfrm>
            <a:off x="304800" y="1447800"/>
            <a:ext cx="8534400" cy="533400"/>
            <a:chOff x="192" y="912"/>
            <a:chExt cx="5376" cy="336"/>
          </a:xfrm>
        </p:grpSpPr>
        <p:sp>
          <p:nvSpPr>
            <p:cNvPr id="15382" name="Rectangle 4"/>
            <p:cNvSpPr>
              <a:spLocks noChangeArrowheads="1"/>
            </p:cNvSpPr>
            <p:nvPr/>
          </p:nvSpPr>
          <p:spPr bwMode="auto">
            <a:xfrm>
              <a:off x="192" y="912"/>
              <a:ext cx="5376" cy="336"/>
            </a:xfrm>
            <a:prstGeom prst="rect">
              <a:avLst/>
            </a:prstGeom>
            <a:noFill/>
            <a:ln w="9525">
              <a:noFill/>
              <a:miter lim="800000"/>
              <a:headEnd/>
              <a:tailEnd/>
            </a:ln>
          </p:spPr>
          <p:txBody>
            <a:bodyPr/>
            <a:lstStyle/>
            <a:p>
              <a:pPr marL="342900" indent="-342900">
                <a:spcBef>
                  <a:spcPct val="20000"/>
                </a:spcBef>
              </a:pPr>
              <a:r>
                <a:rPr lang="en-US"/>
                <a:t>Plot the function F2(A,B,C,D) = </a:t>
              </a:r>
              <a:r>
                <a:rPr lang="en-US">
                  <a:latin typeface="Symbol" pitchFamily="18" charset="2"/>
                </a:rPr>
                <a:t>S</a:t>
              </a:r>
              <a:r>
                <a:rPr lang="en-US"/>
                <a:t>(6,7,8,14,15)</a:t>
              </a:r>
            </a:p>
            <a:p>
              <a:pPr marL="342900" indent="-342900">
                <a:spcBef>
                  <a:spcPct val="20000"/>
                </a:spcBef>
              </a:pPr>
              <a:endParaRPr lang="en-US"/>
            </a:p>
          </p:txBody>
        </p:sp>
        <p:sp>
          <p:nvSpPr>
            <p:cNvPr id="15383" name="Line 8"/>
            <p:cNvSpPr>
              <a:spLocks noChangeShapeType="1"/>
            </p:cNvSpPr>
            <p:nvPr/>
          </p:nvSpPr>
          <p:spPr bwMode="auto">
            <a:xfrm>
              <a:off x="1584" y="960"/>
              <a:ext cx="192" cy="0"/>
            </a:xfrm>
            <a:prstGeom prst="line">
              <a:avLst/>
            </a:prstGeom>
            <a:noFill/>
            <a:ln w="28575">
              <a:solidFill>
                <a:schemeClr val="tx1"/>
              </a:solidFill>
              <a:round/>
              <a:headEnd/>
              <a:tailEnd/>
            </a:ln>
          </p:spPr>
          <p:txBody>
            <a:bodyPr/>
            <a:lstStyle/>
            <a:p>
              <a:endParaRPr lang="en-US"/>
            </a:p>
          </p:txBody>
        </p:sp>
      </p:grpSp>
      <p:grpSp>
        <p:nvGrpSpPr>
          <p:cNvPr id="4" name="Group 22"/>
          <p:cNvGrpSpPr>
            <a:grpSpLocks/>
          </p:cNvGrpSpPr>
          <p:nvPr/>
        </p:nvGrpSpPr>
        <p:grpSpPr bwMode="auto">
          <a:xfrm>
            <a:off x="2362200" y="1371600"/>
            <a:ext cx="5467350" cy="609600"/>
            <a:chOff x="1488" y="864"/>
            <a:chExt cx="3444" cy="384"/>
          </a:xfrm>
        </p:grpSpPr>
        <p:sp>
          <p:nvSpPr>
            <p:cNvPr id="15379" name="Oval 9"/>
            <p:cNvSpPr>
              <a:spLocks noChangeArrowheads="1"/>
            </p:cNvSpPr>
            <p:nvPr/>
          </p:nvSpPr>
          <p:spPr bwMode="auto">
            <a:xfrm>
              <a:off x="1488" y="864"/>
              <a:ext cx="336" cy="336"/>
            </a:xfrm>
            <a:prstGeom prst="ellipse">
              <a:avLst/>
            </a:prstGeom>
            <a:noFill/>
            <a:ln w="38100">
              <a:solidFill>
                <a:srgbClr val="FF0000"/>
              </a:solidFill>
              <a:round/>
              <a:headEnd/>
              <a:tailEnd/>
            </a:ln>
          </p:spPr>
          <p:txBody>
            <a:bodyPr wrap="none" anchor="ctr"/>
            <a:lstStyle/>
            <a:p>
              <a:endParaRPr lang="en-US"/>
            </a:p>
          </p:txBody>
        </p:sp>
        <p:sp>
          <p:nvSpPr>
            <p:cNvPr id="15380" name="Text Box 10"/>
            <p:cNvSpPr txBox="1">
              <a:spLocks noChangeArrowheads="1"/>
            </p:cNvSpPr>
            <p:nvPr/>
          </p:nvSpPr>
          <p:spPr bwMode="auto">
            <a:xfrm>
              <a:off x="4224" y="912"/>
              <a:ext cx="708" cy="288"/>
            </a:xfrm>
            <a:prstGeom prst="rect">
              <a:avLst/>
            </a:prstGeom>
            <a:noFill/>
            <a:ln w="9525">
              <a:noFill/>
              <a:miter lim="800000"/>
              <a:headEnd/>
              <a:tailEnd/>
            </a:ln>
          </p:spPr>
          <p:txBody>
            <a:bodyPr wrap="none">
              <a:spAutoFit/>
            </a:bodyPr>
            <a:lstStyle/>
            <a:p>
              <a:pPr algn="ctr"/>
              <a:r>
                <a:rPr lang="en-US">
                  <a:solidFill>
                    <a:srgbClr val="FF0000"/>
                  </a:solidFill>
                </a:rPr>
                <a:t>Plot 0s!</a:t>
              </a:r>
            </a:p>
          </p:txBody>
        </p:sp>
        <p:sp>
          <p:nvSpPr>
            <p:cNvPr id="15381" name="Oval 12"/>
            <p:cNvSpPr>
              <a:spLocks noChangeArrowheads="1"/>
            </p:cNvSpPr>
            <p:nvPr/>
          </p:nvSpPr>
          <p:spPr bwMode="auto">
            <a:xfrm>
              <a:off x="2640" y="912"/>
              <a:ext cx="336" cy="336"/>
            </a:xfrm>
            <a:prstGeom prst="ellipse">
              <a:avLst/>
            </a:prstGeom>
            <a:noFill/>
            <a:ln w="38100">
              <a:solidFill>
                <a:srgbClr val="FF0000"/>
              </a:solidFill>
              <a:round/>
              <a:headEnd/>
              <a:tailEnd/>
            </a:ln>
          </p:spPr>
          <p:txBody>
            <a:bodyPr wrap="none" anchor="ctr"/>
            <a:lstStyle/>
            <a:p>
              <a:endParaRPr lang="en-US"/>
            </a:p>
          </p:txBody>
        </p:sp>
      </p:grpSp>
      <p:grpSp>
        <p:nvGrpSpPr>
          <p:cNvPr id="5" name="Group 24"/>
          <p:cNvGrpSpPr>
            <a:grpSpLocks/>
          </p:cNvGrpSpPr>
          <p:nvPr/>
        </p:nvGrpSpPr>
        <p:grpSpPr bwMode="auto">
          <a:xfrm>
            <a:off x="4800600" y="1524000"/>
            <a:ext cx="533400" cy="2971800"/>
            <a:chOff x="3024" y="960"/>
            <a:chExt cx="336" cy="1872"/>
          </a:xfrm>
        </p:grpSpPr>
        <p:sp>
          <p:nvSpPr>
            <p:cNvPr id="15377" name="Oval 14"/>
            <p:cNvSpPr>
              <a:spLocks noChangeArrowheads="1"/>
            </p:cNvSpPr>
            <p:nvPr/>
          </p:nvSpPr>
          <p:spPr bwMode="auto">
            <a:xfrm>
              <a:off x="3024" y="960"/>
              <a:ext cx="240" cy="240"/>
            </a:xfrm>
            <a:prstGeom prst="ellipse">
              <a:avLst/>
            </a:prstGeom>
            <a:noFill/>
            <a:ln w="38100">
              <a:solidFill>
                <a:srgbClr val="FF0000"/>
              </a:solidFill>
              <a:round/>
              <a:headEnd/>
              <a:tailEnd/>
            </a:ln>
          </p:spPr>
          <p:txBody>
            <a:bodyPr wrap="none" anchor="ctr"/>
            <a:lstStyle/>
            <a:p>
              <a:endParaRPr lang="en-US"/>
            </a:p>
          </p:txBody>
        </p:sp>
        <p:sp>
          <p:nvSpPr>
            <p:cNvPr id="15378" name="Oval 18"/>
            <p:cNvSpPr>
              <a:spLocks noChangeArrowheads="1"/>
            </p:cNvSpPr>
            <p:nvPr/>
          </p:nvSpPr>
          <p:spPr bwMode="auto">
            <a:xfrm>
              <a:off x="3024" y="2496"/>
              <a:ext cx="336" cy="336"/>
            </a:xfrm>
            <a:prstGeom prst="ellipse">
              <a:avLst/>
            </a:prstGeom>
            <a:noFill/>
            <a:ln w="38100">
              <a:solidFill>
                <a:srgbClr val="FF0000"/>
              </a:solidFill>
              <a:round/>
              <a:headEnd/>
              <a:tailEnd/>
            </a:ln>
          </p:spPr>
          <p:txBody>
            <a:bodyPr wrap="none" anchor="ctr"/>
            <a:lstStyle/>
            <a:p>
              <a:endParaRPr lang="en-US"/>
            </a:p>
          </p:txBody>
        </p:sp>
      </p:grpSp>
      <p:grpSp>
        <p:nvGrpSpPr>
          <p:cNvPr id="6" name="Group 25"/>
          <p:cNvGrpSpPr>
            <a:grpSpLocks/>
          </p:cNvGrpSpPr>
          <p:nvPr/>
        </p:nvGrpSpPr>
        <p:grpSpPr bwMode="auto">
          <a:xfrm>
            <a:off x="3429000" y="1524000"/>
            <a:ext cx="1981200" cy="4343400"/>
            <a:chOff x="2160" y="960"/>
            <a:chExt cx="1248" cy="2736"/>
          </a:xfrm>
        </p:grpSpPr>
        <p:sp>
          <p:nvSpPr>
            <p:cNvPr id="15375" name="Oval 15"/>
            <p:cNvSpPr>
              <a:spLocks noChangeArrowheads="1"/>
            </p:cNvSpPr>
            <p:nvPr/>
          </p:nvSpPr>
          <p:spPr bwMode="auto">
            <a:xfrm>
              <a:off x="3168" y="960"/>
              <a:ext cx="240" cy="240"/>
            </a:xfrm>
            <a:prstGeom prst="ellipse">
              <a:avLst/>
            </a:prstGeom>
            <a:noFill/>
            <a:ln w="38100">
              <a:solidFill>
                <a:srgbClr val="FF0000"/>
              </a:solidFill>
              <a:round/>
              <a:headEnd/>
              <a:tailEnd/>
            </a:ln>
          </p:spPr>
          <p:txBody>
            <a:bodyPr wrap="none" anchor="ctr"/>
            <a:lstStyle/>
            <a:p>
              <a:endParaRPr lang="en-US"/>
            </a:p>
          </p:txBody>
        </p:sp>
        <p:sp>
          <p:nvSpPr>
            <p:cNvPr id="15376" name="Oval 19"/>
            <p:cNvSpPr>
              <a:spLocks noChangeArrowheads="1"/>
            </p:cNvSpPr>
            <p:nvPr/>
          </p:nvSpPr>
          <p:spPr bwMode="auto">
            <a:xfrm>
              <a:off x="2160" y="3360"/>
              <a:ext cx="336" cy="336"/>
            </a:xfrm>
            <a:prstGeom prst="ellipse">
              <a:avLst/>
            </a:prstGeom>
            <a:noFill/>
            <a:ln w="38100">
              <a:solidFill>
                <a:srgbClr val="FF0000"/>
              </a:solidFill>
              <a:round/>
              <a:headEnd/>
              <a:tailEnd/>
            </a:ln>
          </p:spPr>
          <p:txBody>
            <a:bodyPr wrap="none" anchor="ctr"/>
            <a:lstStyle/>
            <a:p>
              <a:endParaRPr lang="en-US"/>
            </a:p>
          </p:txBody>
        </p:sp>
      </p:grpSp>
      <p:grpSp>
        <p:nvGrpSpPr>
          <p:cNvPr id="7" name="Group 27"/>
          <p:cNvGrpSpPr>
            <a:grpSpLocks/>
          </p:cNvGrpSpPr>
          <p:nvPr/>
        </p:nvGrpSpPr>
        <p:grpSpPr bwMode="auto">
          <a:xfrm>
            <a:off x="4800600" y="1524000"/>
            <a:ext cx="1295400" cy="3657600"/>
            <a:chOff x="3024" y="960"/>
            <a:chExt cx="816" cy="2304"/>
          </a:xfrm>
        </p:grpSpPr>
        <p:sp>
          <p:nvSpPr>
            <p:cNvPr id="15373" name="Oval 16"/>
            <p:cNvSpPr>
              <a:spLocks noChangeArrowheads="1"/>
            </p:cNvSpPr>
            <p:nvPr/>
          </p:nvSpPr>
          <p:spPr bwMode="auto">
            <a:xfrm>
              <a:off x="3600" y="960"/>
              <a:ext cx="240" cy="240"/>
            </a:xfrm>
            <a:prstGeom prst="ellipse">
              <a:avLst/>
            </a:prstGeom>
            <a:noFill/>
            <a:ln w="38100">
              <a:solidFill>
                <a:srgbClr val="FF0000"/>
              </a:solidFill>
              <a:round/>
              <a:headEnd/>
              <a:tailEnd/>
            </a:ln>
          </p:spPr>
          <p:txBody>
            <a:bodyPr wrap="none" anchor="ctr"/>
            <a:lstStyle/>
            <a:p>
              <a:endParaRPr lang="en-US"/>
            </a:p>
          </p:txBody>
        </p:sp>
        <p:sp>
          <p:nvSpPr>
            <p:cNvPr id="15374" name="Oval 20"/>
            <p:cNvSpPr>
              <a:spLocks noChangeArrowheads="1"/>
            </p:cNvSpPr>
            <p:nvPr/>
          </p:nvSpPr>
          <p:spPr bwMode="auto">
            <a:xfrm>
              <a:off x="3024" y="2928"/>
              <a:ext cx="336" cy="336"/>
            </a:xfrm>
            <a:prstGeom prst="ellipse">
              <a:avLst/>
            </a:prstGeom>
            <a:noFill/>
            <a:ln w="38100">
              <a:solidFill>
                <a:srgbClr val="FF0000"/>
              </a:solidFill>
              <a:round/>
              <a:headEnd/>
              <a:tailEnd/>
            </a:ln>
          </p:spPr>
          <p:txBody>
            <a:bodyPr wrap="none" anchor="ctr"/>
            <a:lstStyle/>
            <a:p>
              <a:endParaRPr lang="en-US"/>
            </a:p>
          </p:txBody>
        </p:sp>
      </p:grpSp>
      <p:grpSp>
        <p:nvGrpSpPr>
          <p:cNvPr id="8" name="Group 26"/>
          <p:cNvGrpSpPr>
            <a:grpSpLocks/>
          </p:cNvGrpSpPr>
          <p:nvPr/>
        </p:nvGrpSpPr>
        <p:grpSpPr bwMode="auto">
          <a:xfrm>
            <a:off x="5334000" y="1524000"/>
            <a:ext cx="685800" cy="3657600"/>
            <a:chOff x="3360" y="960"/>
            <a:chExt cx="432" cy="2304"/>
          </a:xfrm>
        </p:grpSpPr>
        <p:sp>
          <p:nvSpPr>
            <p:cNvPr id="15371" name="Oval 17"/>
            <p:cNvSpPr>
              <a:spLocks noChangeArrowheads="1"/>
            </p:cNvSpPr>
            <p:nvPr/>
          </p:nvSpPr>
          <p:spPr bwMode="auto">
            <a:xfrm>
              <a:off x="3360" y="960"/>
              <a:ext cx="240" cy="240"/>
            </a:xfrm>
            <a:prstGeom prst="ellipse">
              <a:avLst/>
            </a:prstGeom>
            <a:noFill/>
            <a:ln w="38100">
              <a:solidFill>
                <a:srgbClr val="FF0000"/>
              </a:solidFill>
              <a:round/>
              <a:headEnd/>
              <a:tailEnd/>
            </a:ln>
          </p:spPr>
          <p:txBody>
            <a:bodyPr wrap="none" anchor="ctr"/>
            <a:lstStyle/>
            <a:p>
              <a:endParaRPr lang="en-US"/>
            </a:p>
          </p:txBody>
        </p:sp>
        <p:sp>
          <p:nvSpPr>
            <p:cNvPr id="15372" name="Oval 21"/>
            <p:cNvSpPr>
              <a:spLocks noChangeArrowheads="1"/>
            </p:cNvSpPr>
            <p:nvPr/>
          </p:nvSpPr>
          <p:spPr bwMode="auto">
            <a:xfrm>
              <a:off x="3456" y="2928"/>
              <a:ext cx="336" cy="336"/>
            </a:xfrm>
            <a:prstGeom prst="ellipse">
              <a:avLst/>
            </a:prstGeom>
            <a:noFill/>
            <a:ln w="38100">
              <a:solidFill>
                <a:srgbClr val="FF0000"/>
              </a:solidFill>
              <a:round/>
              <a:headEnd/>
              <a:tailEnd/>
            </a:ln>
          </p:spPr>
          <p:txBody>
            <a:bodyPr wrap="none" anchor="ctr"/>
            <a:lstStyle/>
            <a:p>
              <a:endParaRPr lang="en-US"/>
            </a:p>
          </p:txBody>
        </p:sp>
      </p:grpSp>
      <p:sp>
        <p:nvSpPr>
          <p:cNvPr id="26" name="Slide Number Placeholder 25"/>
          <p:cNvSpPr>
            <a:spLocks noGrp="1"/>
          </p:cNvSpPr>
          <p:nvPr>
            <p:ph type="sldNum" sz="quarter" idx="12"/>
          </p:nvPr>
        </p:nvSpPr>
        <p:spPr/>
        <p:txBody>
          <a:bodyPr/>
          <a:lstStyle/>
          <a:p>
            <a:pPr>
              <a:defRPr/>
            </a:pPr>
            <a:fld id="{31B1CAF5-2799-477C-81AD-06CD670F26A3}" type="slidenum">
              <a:rPr lang="en-US" smtClean="0"/>
              <a:pPr>
                <a:defRPr/>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1676400"/>
            <a:ext cx="8001000" cy="4800600"/>
          </a:xfrm>
          <a:solidFill>
            <a:srgbClr val="FFFF00"/>
          </a:solidFill>
        </p:spPr>
        <p:txBody>
          <a:bodyPr/>
          <a:lstStyle/>
          <a:p>
            <a:pPr eaLnBrk="1" hangingPunct="1"/>
            <a:r>
              <a:rPr lang="en-US" sz="11500" b="1" dirty="0" smtClean="0">
                <a:solidFill>
                  <a:srgbClr val="FF0000"/>
                </a:solidFill>
                <a:effectLst>
                  <a:outerShdw blurRad="38100" dist="38100" dir="2700000" algn="tl">
                    <a:srgbClr val="000000">
                      <a:alpha val="43137"/>
                    </a:srgbClr>
                  </a:outerShdw>
                </a:effectLst>
              </a:rPr>
              <a:t>Don’t Care Outputs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Don’t Care Outputs</a:t>
            </a:r>
          </a:p>
        </p:txBody>
      </p:sp>
      <p:sp>
        <p:nvSpPr>
          <p:cNvPr id="16387" name="Rectangle 3"/>
          <p:cNvSpPr>
            <a:spLocks noGrp="1" noChangeArrowheads="1"/>
          </p:cNvSpPr>
          <p:nvPr>
            <p:ph type="body" idx="1"/>
          </p:nvPr>
        </p:nvSpPr>
        <p:spPr>
          <a:xfrm>
            <a:off x="228600" y="1981200"/>
            <a:ext cx="7772400" cy="4114800"/>
          </a:xfrm>
        </p:spPr>
        <p:txBody>
          <a:bodyPr/>
          <a:lstStyle/>
          <a:p>
            <a:pPr eaLnBrk="1" hangingPunct="1"/>
            <a:r>
              <a:rPr lang="en-US" smtClean="0"/>
              <a:t>Output of Function Doesn’t Matter</a:t>
            </a:r>
          </a:p>
          <a:p>
            <a:pPr lvl="1" eaLnBrk="1" hangingPunct="1"/>
            <a:r>
              <a:rPr lang="en-US" smtClean="0"/>
              <a:t>Typically impossible input condition</a:t>
            </a:r>
          </a:p>
          <a:p>
            <a:pPr lvl="1" eaLnBrk="1" hangingPunct="1"/>
            <a:r>
              <a:rPr lang="en-US" smtClean="0"/>
              <a:t>Use X instead of 0 or 1</a:t>
            </a:r>
          </a:p>
        </p:txBody>
      </p:sp>
      <p:sp>
        <p:nvSpPr>
          <p:cNvPr id="16388" name="Text Box 5"/>
          <p:cNvSpPr txBox="1">
            <a:spLocks noChangeArrowheads="1"/>
          </p:cNvSpPr>
          <p:nvPr/>
        </p:nvSpPr>
        <p:spPr bwMode="auto">
          <a:xfrm>
            <a:off x="7010400" y="1527175"/>
            <a:ext cx="2667000" cy="4713288"/>
          </a:xfrm>
          <a:prstGeom prst="rect">
            <a:avLst/>
          </a:prstGeom>
          <a:noFill/>
          <a:ln w="9525">
            <a:noFill/>
            <a:miter lim="800000"/>
            <a:headEnd/>
            <a:tailEnd/>
          </a:ln>
        </p:spPr>
        <p:txBody>
          <a:bodyPr>
            <a:spAutoFit/>
          </a:bodyPr>
          <a:lstStyle/>
          <a:p>
            <a:pPr marL="457200" indent="-457200">
              <a:lnSpc>
                <a:spcPct val="70000"/>
              </a:lnSpc>
              <a:spcBef>
                <a:spcPct val="50000"/>
              </a:spcBef>
            </a:pPr>
            <a:r>
              <a:rPr lang="en-US" sz="1600">
                <a:latin typeface="Courier New" pitchFamily="49" charset="0"/>
              </a:rPr>
              <a:t>  BCD</a:t>
            </a:r>
          </a:p>
          <a:p>
            <a:pPr marL="457200" indent="-457200">
              <a:lnSpc>
                <a:spcPct val="70000"/>
              </a:lnSpc>
              <a:spcBef>
                <a:spcPct val="50000"/>
              </a:spcBef>
            </a:pPr>
            <a:r>
              <a:rPr lang="en-US" sz="1600">
                <a:latin typeface="Courier New" pitchFamily="49" charset="0"/>
              </a:rPr>
              <a:t>A B C D  Prime</a:t>
            </a:r>
          </a:p>
          <a:p>
            <a:pPr marL="457200" indent="-457200"/>
            <a:endParaRPr lang="en-US" sz="1600">
              <a:latin typeface="Courier New" pitchFamily="49" charset="0"/>
            </a:endParaRPr>
          </a:p>
          <a:p>
            <a:pPr marL="457200" indent="-457200"/>
            <a:r>
              <a:rPr lang="en-US" sz="1600">
                <a:latin typeface="Courier New" pitchFamily="49" charset="0"/>
              </a:rPr>
              <a:t>0 0 0 0   0</a:t>
            </a:r>
          </a:p>
          <a:p>
            <a:pPr marL="457200" indent="-457200"/>
            <a:r>
              <a:rPr lang="en-US" sz="1600">
                <a:latin typeface="Courier New" pitchFamily="49" charset="0"/>
              </a:rPr>
              <a:t>0 0 0 1   1</a:t>
            </a:r>
          </a:p>
          <a:p>
            <a:pPr marL="457200" indent="-457200"/>
            <a:r>
              <a:rPr lang="en-US" sz="1600">
                <a:latin typeface="Courier New" pitchFamily="49" charset="0"/>
              </a:rPr>
              <a:t>0 0 1 0   1</a:t>
            </a:r>
          </a:p>
          <a:p>
            <a:pPr marL="457200" indent="-457200"/>
            <a:r>
              <a:rPr lang="en-US" sz="1600">
                <a:latin typeface="Courier New" pitchFamily="49" charset="0"/>
              </a:rPr>
              <a:t>0 0 1 1   1</a:t>
            </a:r>
          </a:p>
          <a:p>
            <a:pPr marL="457200" indent="-457200"/>
            <a:r>
              <a:rPr lang="en-US" sz="1600">
                <a:latin typeface="Courier New" pitchFamily="49" charset="0"/>
              </a:rPr>
              <a:t>0 1 0 0   0</a:t>
            </a:r>
          </a:p>
          <a:p>
            <a:pPr marL="457200" indent="-457200"/>
            <a:r>
              <a:rPr lang="en-US" sz="1600">
                <a:latin typeface="Courier New" pitchFamily="49" charset="0"/>
              </a:rPr>
              <a:t>0 1 0 1   1</a:t>
            </a:r>
          </a:p>
          <a:p>
            <a:pPr marL="457200" indent="-457200"/>
            <a:r>
              <a:rPr lang="en-US" sz="1600">
                <a:latin typeface="Courier New" pitchFamily="49" charset="0"/>
              </a:rPr>
              <a:t>0 1 1 0   0</a:t>
            </a:r>
          </a:p>
          <a:p>
            <a:pPr marL="457200" indent="-457200"/>
            <a:r>
              <a:rPr lang="en-US" sz="1600">
                <a:latin typeface="Courier New" pitchFamily="49" charset="0"/>
              </a:rPr>
              <a:t>0 1 1 1   1</a:t>
            </a:r>
          </a:p>
          <a:p>
            <a:pPr marL="457200" indent="-457200"/>
            <a:r>
              <a:rPr lang="en-US" sz="1600">
                <a:latin typeface="Courier New" pitchFamily="49" charset="0"/>
              </a:rPr>
              <a:t>1 0 0 0   0</a:t>
            </a:r>
          </a:p>
          <a:p>
            <a:pPr marL="457200" indent="-457200"/>
            <a:r>
              <a:rPr lang="en-US" sz="1600">
                <a:latin typeface="Courier New" pitchFamily="49" charset="0"/>
              </a:rPr>
              <a:t>1 0 0 1   0</a:t>
            </a:r>
          </a:p>
          <a:p>
            <a:pPr marL="457200" indent="-457200"/>
            <a:r>
              <a:rPr lang="en-US" sz="1600">
                <a:latin typeface="Courier New" pitchFamily="49" charset="0"/>
              </a:rPr>
              <a:t>1 0 1 0   X</a:t>
            </a:r>
          </a:p>
          <a:p>
            <a:pPr marL="457200" indent="-457200"/>
            <a:r>
              <a:rPr lang="en-US" sz="1600">
                <a:latin typeface="Courier New" pitchFamily="49" charset="0"/>
              </a:rPr>
              <a:t>1 0 1 1   X</a:t>
            </a:r>
          </a:p>
          <a:p>
            <a:pPr marL="457200" indent="-457200"/>
            <a:r>
              <a:rPr lang="en-US" sz="1600">
                <a:latin typeface="Courier New" pitchFamily="49" charset="0"/>
              </a:rPr>
              <a:t>1 1 0 0   X</a:t>
            </a:r>
          </a:p>
          <a:p>
            <a:pPr marL="457200" indent="-457200"/>
            <a:r>
              <a:rPr lang="en-US" sz="1600">
                <a:latin typeface="Courier New" pitchFamily="49" charset="0"/>
              </a:rPr>
              <a:t>1 1 0 1   X</a:t>
            </a:r>
          </a:p>
          <a:p>
            <a:pPr marL="457200" indent="-457200"/>
            <a:r>
              <a:rPr lang="en-US" sz="1600">
                <a:latin typeface="Courier New" pitchFamily="49" charset="0"/>
              </a:rPr>
              <a:t>1 1 1 0   X</a:t>
            </a:r>
          </a:p>
          <a:p>
            <a:pPr marL="457200" indent="-457200"/>
            <a:r>
              <a:rPr lang="en-US" sz="1600">
                <a:latin typeface="Courier New" pitchFamily="49" charset="0"/>
              </a:rPr>
              <a:t>1 1 1 1   X</a:t>
            </a:r>
          </a:p>
        </p:txBody>
      </p:sp>
      <p:sp>
        <p:nvSpPr>
          <p:cNvPr id="16389" name="Line 6"/>
          <p:cNvSpPr>
            <a:spLocks noChangeShapeType="1"/>
          </p:cNvSpPr>
          <p:nvPr/>
        </p:nvSpPr>
        <p:spPr bwMode="auto">
          <a:xfrm>
            <a:off x="8077200" y="1524000"/>
            <a:ext cx="0" cy="4724400"/>
          </a:xfrm>
          <a:prstGeom prst="line">
            <a:avLst/>
          </a:prstGeom>
          <a:noFill/>
          <a:ln w="38100">
            <a:solidFill>
              <a:schemeClr val="accent2"/>
            </a:solidFill>
            <a:round/>
            <a:headEnd/>
            <a:tailEnd/>
          </a:ln>
        </p:spPr>
        <p:txBody>
          <a:bodyPr/>
          <a:lstStyle/>
          <a:p>
            <a:endParaRPr lang="en-US"/>
          </a:p>
        </p:txBody>
      </p:sp>
      <p:sp>
        <p:nvSpPr>
          <p:cNvPr id="16390" name="Line 7"/>
          <p:cNvSpPr>
            <a:spLocks noChangeShapeType="1"/>
          </p:cNvSpPr>
          <p:nvPr/>
        </p:nvSpPr>
        <p:spPr bwMode="auto">
          <a:xfrm>
            <a:off x="6858000" y="2133600"/>
            <a:ext cx="1981200" cy="0"/>
          </a:xfrm>
          <a:prstGeom prst="line">
            <a:avLst/>
          </a:prstGeom>
          <a:noFill/>
          <a:ln w="38100">
            <a:solidFill>
              <a:schemeClr val="accent2"/>
            </a:solidFill>
            <a:round/>
            <a:headEnd/>
            <a:tailEnd/>
          </a:ln>
        </p:spPr>
        <p:txBody>
          <a:bodyPr/>
          <a:lstStyle/>
          <a:p>
            <a:endParaRPr lang="en-US"/>
          </a:p>
        </p:txBody>
      </p:sp>
      <p:sp>
        <p:nvSpPr>
          <p:cNvPr id="16391" name="Text Box 14"/>
          <p:cNvSpPr txBox="1">
            <a:spLocks noChangeArrowheads="1"/>
          </p:cNvSpPr>
          <p:nvPr/>
        </p:nvSpPr>
        <p:spPr bwMode="auto">
          <a:xfrm>
            <a:off x="6705600" y="1828800"/>
            <a:ext cx="304800" cy="4664075"/>
          </a:xfrm>
          <a:prstGeom prst="rect">
            <a:avLst/>
          </a:prstGeom>
          <a:noFill/>
          <a:ln w="9525">
            <a:noFill/>
            <a:miter lim="800000"/>
            <a:headEnd/>
            <a:tailEnd/>
          </a:ln>
        </p:spPr>
        <p:txBody>
          <a:bodyPr>
            <a:spAutoFit/>
          </a:bodyPr>
          <a:lstStyle/>
          <a:p>
            <a:pPr marL="457200" indent="-457200">
              <a:lnSpc>
                <a:spcPct val="70000"/>
              </a:lnSpc>
              <a:spcBef>
                <a:spcPct val="50000"/>
              </a:spcBef>
            </a:pPr>
            <a:endParaRPr lang="en-US" sz="1600">
              <a:solidFill>
                <a:schemeClr val="accent2"/>
              </a:solidFill>
              <a:latin typeface="Courier New" pitchFamily="49" charset="0"/>
            </a:endParaRPr>
          </a:p>
          <a:p>
            <a:pPr marL="457200" indent="-457200"/>
            <a:endParaRPr lang="en-US" sz="1600">
              <a:solidFill>
                <a:schemeClr val="accent2"/>
              </a:solidFill>
              <a:latin typeface="Courier New" pitchFamily="49" charset="0"/>
            </a:endParaRPr>
          </a:p>
          <a:p>
            <a:pPr marL="457200" indent="-457200"/>
            <a:r>
              <a:rPr lang="en-US" sz="1600">
                <a:solidFill>
                  <a:schemeClr val="accent2"/>
                </a:solidFill>
                <a:latin typeface="Courier New" pitchFamily="49" charset="0"/>
              </a:rPr>
              <a:t>0</a:t>
            </a:r>
          </a:p>
          <a:p>
            <a:pPr marL="457200" indent="-457200"/>
            <a:r>
              <a:rPr lang="en-US" sz="1600">
                <a:solidFill>
                  <a:schemeClr val="accent2"/>
                </a:solidFill>
                <a:latin typeface="Courier New" pitchFamily="49" charset="0"/>
              </a:rPr>
              <a:t>1</a:t>
            </a:r>
          </a:p>
          <a:p>
            <a:pPr marL="457200" indent="-457200"/>
            <a:r>
              <a:rPr lang="en-US" sz="1600">
                <a:solidFill>
                  <a:schemeClr val="accent2"/>
                </a:solidFill>
                <a:latin typeface="Courier New" pitchFamily="49" charset="0"/>
              </a:rPr>
              <a:t>2</a:t>
            </a:r>
          </a:p>
          <a:p>
            <a:pPr marL="457200" indent="-457200"/>
            <a:r>
              <a:rPr lang="en-US" sz="1600">
                <a:solidFill>
                  <a:schemeClr val="accent2"/>
                </a:solidFill>
                <a:latin typeface="Courier New" pitchFamily="49" charset="0"/>
              </a:rPr>
              <a:t>3</a:t>
            </a:r>
          </a:p>
          <a:p>
            <a:pPr marL="457200" indent="-457200"/>
            <a:r>
              <a:rPr lang="en-US" sz="1600">
                <a:solidFill>
                  <a:schemeClr val="accent2"/>
                </a:solidFill>
                <a:latin typeface="Courier New" pitchFamily="49" charset="0"/>
              </a:rPr>
              <a:t>4</a:t>
            </a:r>
          </a:p>
          <a:p>
            <a:pPr marL="457200" indent="-457200"/>
            <a:r>
              <a:rPr lang="en-US" sz="1600">
                <a:solidFill>
                  <a:schemeClr val="accent2"/>
                </a:solidFill>
                <a:latin typeface="Courier New" pitchFamily="49" charset="0"/>
              </a:rPr>
              <a:t>5</a:t>
            </a:r>
          </a:p>
          <a:p>
            <a:pPr marL="457200" indent="-457200"/>
            <a:r>
              <a:rPr lang="en-US" sz="1600">
                <a:solidFill>
                  <a:schemeClr val="accent2"/>
                </a:solidFill>
                <a:latin typeface="Courier New" pitchFamily="49" charset="0"/>
              </a:rPr>
              <a:t>6</a:t>
            </a:r>
          </a:p>
          <a:p>
            <a:pPr marL="457200" indent="-457200"/>
            <a:r>
              <a:rPr lang="en-US" sz="1600">
                <a:solidFill>
                  <a:schemeClr val="accent2"/>
                </a:solidFill>
                <a:latin typeface="Courier New" pitchFamily="49" charset="0"/>
              </a:rPr>
              <a:t>7</a:t>
            </a:r>
          </a:p>
          <a:p>
            <a:pPr marL="457200" indent="-457200"/>
            <a:r>
              <a:rPr lang="en-US" sz="1600">
                <a:solidFill>
                  <a:schemeClr val="accent2"/>
                </a:solidFill>
                <a:latin typeface="Courier New" pitchFamily="49" charset="0"/>
              </a:rPr>
              <a:t>8</a:t>
            </a:r>
          </a:p>
          <a:p>
            <a:pPr marL="457200" indent="-457200"/>
            <a:r>
              <a:rPr lang="en-US" sz="1600">
                <a:solidFill>
                  <a:schemeClr val="accent2"/>
                </a:solidFill>
                <a:latin typeface="Courier New" pitchFamily="49" charset="0"/>
              </a:rPr>
              <a:t>9</a:t>
            </a:r>
          </a:p>
          <a:p>
            <a:pPr marL="457200" indent="-457200"/>
            <a:r>
              <a:rPr lang="en-US" sz="1600">
                <a:solidFill>
                  <a:schemeClr val="accent2"/>
                </a:solidFill>
                <a:latin typeface="Courier New" pitchFamily="49" charset="0"/>
              </a:rPr>
              <a:t>.</a:t>
            </a:r>
          </a:p>
          <a:p>
            <a:pPr marL="457200" indent="-457200"/>
            <a:r>
              <a:rPr lang="en-US" sz="1600">
                <a:solidFill>
                  <a:schemeClr val="accent2"/>
                </a:solidFill>
                <a:latin typeface="Courier New" pitchFamily="49" charset="0"/>
              </a:rPr>
              <a:t>.</a:t>
            </a:r>
          </a:p>
          <a:p>
            <a:pPr marL="457200" indent="-457200"/>
            <a:r>
              <a:rPr lang="en-US" sz="1600">
                <a:solidFill>
                  <a:schemeClr val="accent2"/>
                </a:solidFill>
                <a:latin typeface="Courier New" pitchFamily="49" charset="0"/>
              </a:rPr>
              <a:t>.</a:t>
            </a:r>
          </a:p>
          <a:p>
            <a:pPr marL="457200" indent="-457200"/>
            <a:r>
              <a:rPr lang="en-US" sz="1600">
                <a:solidFill>
                  <a:schemeClr val="accent2"/>
                </a:solidFill>
                <a:latin typeface="Courier New" pitchFamily="49" charset="0"/>
              </a:rPr>
              <a:t>.</a:t>
            </a:r>
          </a:p>
          <a:p>
            <a:pPr marL="457200" indent="-457200"/>
            <a:r>
              <a:rPr lang="en-US" sz="1600">
                <a:solidFill>
                  <a:schemeClr val="accent2"/>
                </a:solidFill>
                <a:latin typeface="Courier New" pitchFamily="49" charset="0"/>
              </a:rPr>
              <a:t>.</a:t>
            </a:r>
          </a:p>
          <a:p>
            <a:pPr marL="457200" indent="-457200"/>
            <a:r>
              <a:rPr lang="en-US" sz="1600">
                <a:solidFill>
                  <a:schemeClr val="accent2"/>
                </a:solidFill>
                <a:latin typeface="Courier New" pitchFamily="49" charset="0"/>
              </a:rPr>
              <a:t>.</a:t>
            </a:r>
          </a:p>
          <a:p>
            <a:pPr marL="457200" indent="-457200"/>
            <a:r>
              <a:rPr lang="en-US" sz="1600">
                <a:latin typeface="Courier New" pitchFamily="49" charset="0"/>
              </a:rPr>
              <a:t> </a:t>
            </a:r>
          </a:p>
        </p:txBody>
      </p:sp>
      <p:sp>
        <p:nvSpPr>
          <p:cNvPr id="8" name="Slide Number Placeholder 7"/>
          <p:cNvSpPr>
            <a:spLocks noGrp="1"/>
          </p:cNvSpPr>
          <p:nvPr>
            <p:ph type="sldNum" sz="quarter" idx="12"/>
          </p:nvPr>
        </p:nvSpPr>
        <p:spPr/>
        <p:txBody>
          <a:bodyPr/>
          <a:lstStyle/>
          <a:p>
            <a:pPr>
              <a:defRPr/>
            </a:pPr>
            <a:fld id="{8675C7FF-0B9C-462F-ACAD-8169683D639C}" type="slidenum">
              <a:rPr lang="en-US" smtClean="0"/>
              <a:pPr>
                <a:defRPr/>
              </a:pPr>
              <a:t>33</a:t>
            </a:fld>
            <a:endParaRPr lang="en-US"/>
          </a:p>
        </p:txBody>
      </p:sp>
    </p:spTree>
    <p:extLst>
      <p:ext uri="{BB962C8B-B14F-4D97-AF65-F5344CB8AC3E}">
        <p14:creationId xmlns:p14="http://schemas.microsoft.com/office/powerpoint/2010/main" val="35020212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304800"/>
            <a:ext cx="8839200" cy="1143000"/>
          </a:xfrm>
        </p:spPr>
        <p:txBody>
          <a:bodyPr/>
          <a:lstStyle/>
          <a:p>
            <a:pPr eaLnBrk="1" hangingPunct="1"/>
            <a:r>
              <a:rPr lang="en-US" smtClean="0"/>
              <a:t>Don’t Care Outputs</a:t>
            </a:r>
            <a:br>
              <a:rPr lang="en-US" smtClean="0"/>
            </a:br>
            <a:r>
              <a:rPr lang="en-US" smtClean="0"/>
              <a:t>Compact Minterm and Maxterm Form</a:t>
            </a:r>
          </a:p>
        </p:txBody>
      </p:sp>
      <p:sp>
        <p:nvSpPr>
          <p:cNvPr id="17411" name="Rectangle 3"/>
          <p:cNvSpPr>
            <a:spLocks noGrp="1" noChangeArrowheads="1"/>
          </p:cNvSpPr>
          <p:nvPr>
            <p:ph type="body" idx="1"/>
          </p:nvPr>
        </p:nvSpPr>
        <p:spPr>
          <a:xfrm>
            <a:off x="228600" y="1981200"/>
            <a:ext cx="7772400" cy="4114800"/>
          </a:xfrm>
        </p:spPr>
        <p:txBody>
          <a:bodyPr/>
          <a:lstStyle/>
          <a:p>
            <a:pPr eaLnBrk="1" hangingPunct="1"/>
            <a:r>
              <a:rPr lang="en-US" smtClean="0"/>
              <a:t>F3(A,B,C) = </a:t>
            </a:r>
            <a:r>
              <a:rPr lang="en-US" smtClean="0">
                <a:latin typeface="Symbol" pitchFamily="18" charset="2"/>
              </a:rPr>
              <a:t>S</a:t>
            </a:r>
            <a:r>
              <a:rPr lang="en-US" smtClean="0"/>
              <a:t>(2,6) + </a:t>
            </a:r>
            <a:r>
              <a:rPr lang="en-US" smtClean="0">
                <a:latin typeface="Symbol" pitchFamily="18" charset="2"/>
              </a:rPr>
              <a:t>S</a:t>
            </a:r>
            <a:r>
              <a:rPr lang="en-US" i="1" smtClean="0"/>
              <a:t>md</a:t>
            </a:r>
            <a:r>
              <a:rPr lang="en-US" smtClean="0"/>
              <a:t>(3,5,7)</a:t>
            </a:r>
          </a:p>
          <a:p>
            <a:pPr eaLnBrk="1" hangingPunct="1"/>
            <a:r>
              <a:rPr lang="en-US" smtClean="0"/>
              <a:t>F3(A,B,C) = </a:t>
            </a:r>
            <a:r>
              <a:rPr lang="en-US" smtClean="0">
                <a:latin typeface="Symbol" pitchFamily="18" charset="2"/>
              </a:rPr>
              <a:t>S</a:t>
            </a:r>
            <a:r>
              <a:rPr lang="en-US" smtClean="0"/>
              <a:t>(0,1,4) + </a:t>
            </a:r>
            <a:r>
              <a:rPr lang="en-US" smtClean="0">
                <a:latin typeface="Symbol" pitchFamily="18" charset="2"/>
              </a:rPr>
              <a:t>S</a:t>
            </a:r>
            <a:r>
              <a:rPr lang="en-US" i="1" smtClean="0"/>
              <a:t>md</a:t>
            </a:r>
            <a:r>
              <a:rPr lang="en-US" smtClean="0"/>
              <a:t>(3,5,7)</a:t>
            </a:r>
          </a:p>
          <a:p>
            <a:pPr eaLnBrk="1" hangingPunct="1"/>
            <a:r>
              <a:rPr lang="en-US" smtClean="0"/>
              <a:t>F3(A,B,C) = </a:t>
            </a:r>
            <a:r>
              <a:rPr lang="en-US" smtClean="0">
                <a:latin typeface="Symbol" pitchFamily="18" charset="2"/>
              </a:rPr>
              <a:t>P</a:t>
            </a:r>
            <a:r>
              <a:rPr lang="en-US" smtClean="0"/>
              <a:t>(0,1,4) </a:t>
            </a:r>
            <a:r>
              <a:rPr lang="en-US" smtClean="0">
                <a:latin typeface="Symbol" pitchFamily="18" charset="2"/>
              </a:rPr>
              <a:t>×</a:t>
            </a:r>
            <a:r>
              <a:rPr lang="en-US" smtClean="0"/>
              <a:t> </a:t>
            </a:r>
            <a:r>
              <a:rPr lang="en-US" smtClean="0">
                <a:latin typeface="Symbol" pitchFamily="18" charset="2"/>
              </a:rPr>
              <a:t>P</a:t>
            </a:r>
            <a:r>
              <a:rPr lang="en-US" i="1" smtClean="0"/>
              <a:t>Md</a:t>
            </a:r>
            <a:r>
              <a:rPr lang="en-US" smtClean="0"/>
              <a:t>(3,5,7)</a:t>
            </a:r>
          </a:p>
          <a:p>
            <a:pPr eaLnBrk="1" hangingPunct="1"/>
            <a:r>
              <a:rPr lang="en-US" smtClean="0"/>
              <a:t>F3(A,B,C) = </a:t>
            </a:r>
            <a:r>
              <a:rPr lang="en-US" smtClean="0">
                <a:latin typeface="Symbol" pitchFamily="18" charset="2"/>
              </a:rPr>
              <a:t>P</a:t>
            </a:r>
            <a:r>
              <a:rPr lang="en-US" smtClean="0"/>
              <a:t>(2,6) </a:t>
            </a:r>
            <a:r>
              <a:rPr lang="en-US" smtClean="0">
                <a:latin typeface="Symbol" pitchFamily="18" charset="2"/>
              </a:rPr>
              <a:t>×</a:t>
            </a:r>
            <a:r>
              <a:rPr lang="en-US" smtClean="0"/>
              <a:t> </a:t>
            </a:r>
            <a:r>
              <a:rPr lang="en-US" smtClean="0">
                <a:latin typeface="Symbol" pitchFamily="18" charset="2"/>
              </a:rPr>
              <a:t>P</a:t>
            </a:r>
            <a:r>
              <a:rPr lang="en-US" i="1" smtClean="0"/>
              <a:t>Md</a:t>
            </a:r>
            <a:r>
              <a:rPr lang="en-US" smtClean="0"/>
              <a:t>(3,5,7)</a:t>
            </a:r>
          </a:p>
          <a:p>
            <a:pPr lvl="1" eaLnBrk="1" hangingPunct="1"/>
            <a:endParaRPr lang="en-US" smtClean="0"/>
          </a:p>
        </p:txBody>
      </p:sp>
      <p:grpSp>
        <p:nvGrpSpPr>
          <p:cNvPr id="2" name="Group 4"/>
          <p:cNvGrpSpPr>
            <a:grpSpLocks/>
          </p:cNvGrpSpPr>
          <p:nvPr/>
        </p:nvGrpSpPr>
        <p:grpSpPr bwMode="auto">
          <a:xfrm>
            <a:off x="6705600" y="2209800"/>
            <a:ext cx="1981200" cy="3852863"/>
            <a:chOff x="4128" y="1392"/>
            <a:chExt cx="1248" cy="2427"/>
          </a:xfrm>
        </p:grpSpPr>
        <p:sp>
          <p:nvSpPr>
            <p:cNvPr id="17415" name="Text Box 5"/>
            <p:cNvSpPr txBox="1">
              <a:spLocks noChangeArrowheads="1"/>
            </p:cNvSpPr>
            <p:nvPr/>
          </p:nvSpPr>
          <p:spPr bwMode="auto">
            <a:xfrm>
              <a:off x="4128" y="1392"/>
              <a:ext cx="1248" cy="2427"/>
            </a:xfrm>
            <a:prstGeom prst="rect">
              <a:avLst/>
            </a:prstGeom>
            <a:noFill/>
            <a:ln w="9525">
              <a:noFill/>
              <a:miter lim="800000"/>
              <a:headEnd/>
              <a:tailEnd/>
            </a:ln>
          </p:spPr>
          <p:txBody>
            <a:bodyPr>
              <a:spAutoFit/>
            </a:bodyPr>
            <a:lstStyle/>
            <a:p>
              <a:pPr marL="457200" indent="-457200">
                <a:lnSpc>
                  <a:spcPct val="70000"/>
                </a:lnSpc>
                <a:spcBef>
                  <a:spcPct val="50000"/>
                </a:spcBef>
              </a:pPr>
              <a:r>
                <a:rPr lang="en-US"/>
                <a:t>A  B  C     F3</a:t>
              </a:r>
            </a:p>
            <a:p>
              <a:pPr marL="457200" indent="-457200">
                <a:lnSpc>
                  <a:spcPct val="70000"/>
                </a:lnSpc>
                <a:spcBef>
                  <a:spcPct val="50000"/>
                </a:spcBef>
              </a:pPr>
              <a:r>
                <a:rPr lang="en-US"/>
                <a:t>0   0   0      0</a:t>
              </a:r>
            </a:p>
            <a:p>
              <a:pPr marL="457200" indent="-457200">
                <a:lnSpc>
                  <a:spcPct val="70000"/>
                </a:lnSpc>
                <a:spcBef>
                  <a:spcPct val="50000"/>
                </a:spcBef>
              </a:pPr>
              <a:r>
                <a:rPr lang="en-US"/>
                <a:t>0   0   1      0</a:t>
              </a:r>
            </a:p>
            <a:p>
              <a:pPr marL="457200" indent="-457200">
                <a:lnSpc>
                  <a:spcPct val="70000"/>
                </a:lnSpc>
                <a:spcBef>
                  <a:spcPct val="50000"/>
                </a:spcBef>
              </a:pPr>
              <a:r>
                <a:rPr lang="en-US"/>
                <a:t>0   1   0      1</a:t>
              </a:r>
            </a:p>
            <a:p>
              <a:pPr marL="457200" indent="-457200">
                <a:lnSpc>
                  <a:spcPct val="70000"/>
                </a:lnSpc>
                <a:spcBef>
                  <a:spcPct val="50000"/>
                </a:spcBef>
              </a:pPr>
              <a:r>
                <a:rPr lang="en-US"/>
                <a:t>0   1   1      X</a:t>
              </a:r>
            </a:p>
            <a:p>
              <a:pPr marL="457200" indent="-457200">
                <a:lnSpc>
                  <a:spcPct val="70000"/>
                </a:lnSpc>
                <a:spcBef>
                  <a:spcPct val="50000"/>
                </a:spcBef>
              </a:pPr>
              <a:r>
                <a:rPr lang="en-US"/>
                <a:t>1   0   0      0</a:t>
              </a:r>
            </a:p>
            <a:p>
              <a:pPr marL="457200" indent="-457200">
                <a:lnSpc>
                  <a:spcPct val="70000"/>
                </a:lnSpc>
                <a:spcBef>
                  <a:spcPct val="50000"/>
                </a:spcBef>
              </a:pPr>
              <a:r>
                <a:rPr lang="en-US"/>
                <a:t>1   0   1      X</a:t>
              </a:r>
            </a:p>
            <a:p>
              <a:pPr marL="457200" indent="-457200">
                <a:lnSpc>
                  <a:spcPct val="70000"/>
                </a:lnSpc>
                <a:spcBef>
                  <a:spcPct val="50000"/>
                </a:spcBef>
              </a:pPr>
              <a:r>
                <a:rPr lang="en-US"/>
                <a:t>1   1   0      1</a:t>
              </a:r>
            </a:p>
            <a:p>
              <a:pPr marL="457200" indent="-457200">
                <a:lnSpc>
                  <a:spcPct val="70000"/>
                </a:lnSpc>
                <a:spcBef>
                  <a:spcPct val="50000"/>
                </a:spcBef>
              </a:pPr>
              <a:r>
                <a:rPr lang="en-US"/>
                <a:t>1   1   1      X</a:t>
              </a:r>
            </a:p>
          </p:txBody>
        </p:sp>
        <p:sp>
          <p:nvSpPr>
            <p:cNvPr id="17416" name="Line 6"/>
            <p:cNvSpPr>
              <a:spLocks noChangeShapeType="1"/>
            </p:cNvSpPr>
            <p:nvPr/>
          </p:nvSpPr>
          <p:spPr bwMode="auto">
            <a:xfrm>
              <a:off x="4848" y="1392"/>
              <a:ext cx="0" cy="2400"/>
            </a:xfrm>
            <a:prstGeom prst="line">
              <a:avLst/>
            </a:prstGeom>
            <a:noFill/>
            <a:ln w="38100">
              <a:solidFill>
                <a:schemeClr val="accent2"/>
              </a:solidFill>
              <a:round/>
              <a:headEnd/>
              <a:tailEnd/>
            </a:ln>
          </p:spPr>
          <p:txBody>
            <a:bodyPr/>
            <a:lstStyle/>
            <a:p>
              <a:endParaRPr lang="en-US"/>
            </a:p>
          </p:txBody>
        </p:sp>
        <p:sp>
          <p:nvSpPr>
            <p:cNvPr id="17417" name="Line 7"/>
            <p:cNvSpPr>
              <a:spLocks noChangeShapeType="1"/>
            </p:cNvSpPr>
            <p:nvPr/>
          </p:nvSpPr>
          <p:spPr bwMode="auto">
            <a:xfrm>
              <a:off x="4128" y="1632"/>
              <a:ext cx="1152" cy="0"/>
            </a:xfrm>
            <a:prstGeom prst="line">
              <a:avLst/>
            </a:prstGeom>
            <a:noFill/>
            <a:ln w="38100">
              <a:solidFill>
                <a:schemeClr val="accent2"/>
              </a:solidFill>
              <a:round/>
              <a:headEnd/>
              <a:tailEnd/>
            </a:ln>
          </p:spPr>
          <p:txBody>
            <a:bodyPr/>
            <a:lstStyle/>
            <a:p>
              <a:endParaRPr lang="en-US"/>
            </a:p>
          </p:txBody>
        </p:sp>
      </p:grpSp>
      <p:sp>
        <p:nvSpPr>
          <p:cNvPr id="17413" name="Line 8"/>
          <p:cNvSpPr>
            <a:spLocks noChangeShapeType="1"/>
          </p:cNvSpPr>
          <p:nvPr/>
        </p:nvSpPr>
        <p:spPr bwMode="auto">
          <a:xfrm>
            <a:off x="685800" y="2667000"/>
            <a:ext cx="381000" cy="0"/>
          </a:xfrm>
          <a:prstGeom prst="line">
            <a:avLst/>
          </a:prstGeom>
          <a:noFill/>
          <a:ln w="38100">
            <a:solidFill>
              <a:schemeClr val="tx1"/>
            </a:solidFill>
            <a:round/>
            <a:headEnd/>
            <a:tailEnd/>
          </a:ln>
        </p:spPr>
        <p:txBody>
          <a:bodyPr/>
          <a:lstStyle/>
          <a:p>
            <a:endParaRPr lang="en-US"/>
          </a:p>
        </p:txBody>
      </p:sp>
      <p:sp>
        <p:nvSpPr>
          <p:cNvPr id="17414" name="Line 9"/>
          <p:cNvSpPr>
            <a:spLocks noChangeShapeType="1"/>
          </p:cNvSpPr>
          <p:nvPr/>
        </p:nvSpPr>
        <p:spPr bwMode="auto">
          <a:xfrm>
            <a:off x="685800" y="3810000"/>
            <a:ext cx="381000" cy="0"/>
          </a:xfrm>
          <a:prstGeom prst="line">
            <a:avLst/>
          </a:prstGeom>
          <a:noFill/>
          <a:ln w="38100">
            <a:solidFill>
              <a:schemeClr val="tx1"/>
            </a:solidFill>
            <a:round/>
            <a:headEnd/>
            <a:tailEnd/>
          </a:ln>
        </p:spPr>
        <p:txBody>
          <a:bodyPr/>
          <a:lstStyle/>
          <a:p>
            <a:endParaRPr lang="en-US"/>
          </a:p>
        </p:txBody>
      </p:sp>
      <p:sp>
        <p:nvSpPr>
          <p:cNvPr id="10" name="Slide Number Placeholder 9"/>
          <p:cNvSpPr>
            <a:spLocks noGrp="1"/>
          </p:cNvSpPr>
          <p:nvPr>
            <p:ph type="sldNum" sz="quarter" idx="12"/>
          </p:nvPr>
        </p:nvSpPr>
        <p:spPr/>
        <p:txBody>
          <a:bodyPr/>
          <a:lstStyle/>
          <a:p>
            <a:pPr>
              <a:defRPr/>
            </a:pPr>
            <a:fld id="{8675C7FF-0B9C-462F-ACAD-8169683D639C}" type="slidenum">
              <a:rPr lang="en-US" smtClean="0"/>
              <a:pPr>
                <a:defRPr/>
              </a:pPr>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Plotting K-Maps with Xs</a:t>
            </a:r>
          </a:p>
        </p:txBody>
      </p:sp>
      <p:pic>
        <p:nvPicPr>
          <p:cNvPr id="18435" name="Picture 4" descr="C:\Sandige\2\tiff\19.tif"/>
          <p:cNvPicPr>
            <a:picLocks noGrp="1" noChangeAspect="1" noChangeArrowheads="1"/>
          </p:cNvPicPr>
          <p:nvPr>
            <p:ph type="body" idx="4294967295"/>
          </p:nvPr>
        </p:nvPicPr>
        <p:blipFill>
          <a:blip r:embed="rId2"/>
          <a:srcRect b="14815"/>
          <a:stretch>
            <a:fillRect/>
          </a:stretch>
        </p:blipFill>
        <p:spPr>
          <a:xfrm>
            <a:off x="152400" y="2133600"/>
            <a:ext cx="4273550" cy="4495800"/>
          </a:xfrm>
          <a:noFill/>
        </p:spPr>
      </p:pic>
      <p:grpSp>
        <p:nvGrpSpPr>
          <p:cNvPr id="2" name="Group 5"/>
          <p:cNvGrpSpPr>
            <a:grpSpLocks/>
          </p:cNvGrpSpPr>
          <p:nvPr/>
        </p:nvGrpSpPr>
        <p:grpSpPr bwMode="auto">
          <a:xfrm>
            <a:off x="6705600" y="2209800"/>
            <a:ext cx="1981200" cy="3852863"/>
            <a:chOff x="4128" y="1392"/>
            <a:chExt cx="1248" cy="2427"/>
          </a:xfrm>
        </p:grpSpPr>
        <p:sp>
          <p:nvSpPr>
            <p:cNvPr id="18453" name="Text Box 6"/>
            <p:cNvSpPr txBox="1">
              <a:spLocks noChangeArrowheads="1"/>
            </p:cNvSpPr>
            <p:nvPr/>
          </p:nvSpPr>
          <p:spPr bwMode="auto">
            <a:xfrm>
              <a:off x="4128" y="1392"/>
              <a:ext cx="1248" cy="2427"/>
            </a:xfrm>
            <a:prstGeom prst="rect">
              <a:avLst/>
            </a:prstGeom>
            <a:noFill/>
            <a:ln w="9525">
              <a:noFill/>
              <a:miter lim="800000"/>
              <a:headEnd/>
              <a:tailEnd/>
            </a:ln>
          </p:spPr>
          <p:txBody>
            <a:bodyPr>
              <a:spAutoFit/>
            </a:bodyPr>
            <a:lstStyle/>
            <a:p>
              <a:pPr marL="457200" indent="-457200">
                <a:lnSpc>
                  <a:spcPct val="70000"/>
                </a:lnSpc>
                <a:spcBef>
                  <a:spcPct val="50000"/>
                </a:spcBef>
              </a:pPr>
              <a:r>
                <a:rPr lang="en-US"/>
                <a:t>A  B  C     F3</a:t>
              </a:r>
            </a:p>
            <a:p>
              <a:pPr marL="457200" indent="-457200">
                <a:lnSpc>
                  <a:spcPct val="70000"/>
                </a:lnSpc>
                <a:spcBef>
                  <a:spcPct val="50000"/>
                </a:spcBef>
              </a:pPr>
              <a:r>
                <a:rPr lang="en-US"/>
                <a:t>0   0   0      0</a:t>
              </a:r>
            </a:p>
            <a:p>
              <a:pPr marL="457200" indent="-457200">
                <a:lnSpc>
                  <a:spcPct val="70000"/>
                </a:lnSpc>
                <a:spcBef>
                  <a:spcPct val="50000"/>
                </a:spcBef>
              </a:pPr>
              <a:r>
                <a:rPr lang="en-US"/>
                <a:t>0   0   1      0</a:t>
              </a:r>
            </a:p>
            <a:p>
              <a:pPr marL="457200" indent="-457200">
                <a:lnSpc>
                  <a:spcPct val="70000"/>
                </a:lnSpc>
                <a:spcBef>
                  <a:spcPct val="50000"/>
                </a:spcBef>
              </a:pPr>
              <a:r>
                <a:rPr lang="en-US"/>
                <a:t>0   1   0      1</a:t>
              </a:r>
            </a:p>
            <a:p>
              <a:pPr marL="457200" indent="-457200">
                <a:lnSpc>
                  <a:spcPct val="70000"/>
                </a:lnSpc>
                <a:spcBef>
                  <a:spcPct val="50000"/>
                </a:spcBef>
              </a:pPr>
              <a:r>
                <a:rPr lang="en-US"/>
                <a:t>0   1   1      X</a:t>
              </a:r>
            </a:p>
            <a:p>
              <a:pPr marL="457200" indent="-457200">
                <a:lnSpc>
                  <a:spcPct val="70000"/>
                </a:lnSpc>
                <a:spcBef>
                  <a:spcPct val="50000"/>
                </a:spcBef>
              </a:pPr>
              <a:r>
                <a:rPr lang="en-US"/>
                <a:t>1   0   0      0</a:t>
              </a:r>
            </a:p>
            <a:p>
              <a:pPr marL="457200" indent="-457200">
                <a:lnSpc>
                  <a:spcPct val="70000"/>
                </a:lnSpc>
                <a:spcBef>
                  <a:spcPct val="50000"/>
                </a:spcBef>
              </a:pPr>
              <a:r>
                <a:rPr lang="en-US"/>
                <a:t>1   0   1      X</a:t>
              </a:r>
            </a:p>
            <a:p>
              <a:pPr marL="457200" indent="-457200">
                <a:lnSpc>
                  <a:spcPct val="70000"/>
                </a:lnSpc>
                <a:spcBef>
                  <a:spcPct val="50000"/>
                </a:spcBef>
              </a:pPr>
              <a:r>
                <a:rPr lang="en-US"/>
                <a:t>1   1   0      1</a:t>
              </a:r>
            </a:p>
            <a:p>
              <a:pPr marL="457200" indent="-457200">
                <a:lnSpc>
                  <a:spcPct val="70000"/>
                </a:lnSpc>
                <a:spcBef>
                  <a:spcPct val="50000"/>
                </a:spcBef>
              </a:pPr>
              <a:r>
                <a:rPr lang="en-US"/>
                <a:t>1   1   1      X</a:t>
              </a:r>
            </a:p>
          </p:txBody>
        </p:sp>
        <p:sp>
          <p:nvSpPr>
            <p:cNvPr id="18454" name="Line 7"/>
            <p:cNvSpPr>
              <a:spLocks noChangeShapeType="1"/>
            </p:cNvSpPr>
            <p:nvPr/>
          </p:nvSpPr>
          <p:spPr bwMode="auto">
            <a:xfrm>
              <a:off x="4848" y="1392"/>
              <a:ext cx="0" cy="2400"/>
            </a:xfrm>
            <a:prstGeom prst="line">
              <a:avLst/>
            </a:prstGeom>
            <a:noFill/>
            <a:ln w="38100">
              <a:solidFill>
                <a:schemeClr val="accent2"/>
              </a:solidFill>
              <a:round/>
              <a:headEnd/>
              <a:tailEnd/>
            </a:ln>
          </p:spPr>
          <p:txBody>
            <a:bodyPr/>
            <a:lstStyle/>
            <a:p>
              <a:endParaRPr lang="en-US"/>
            </a:p>
          </p:txBody>
        </p:sp>
        <p:sp>
          <p:nvSpPr>
            <p:cNvPr id="18455" name="Line 8"/>
            <p:cNvSpPr>
              <a:spLocks noChangeShapeType="1"/>
            </p:cNvSpPr>
            <p:nvPr/>
          </p:nvSpPr>
          <p:spPr bwMode="auto">
            <a:xfrm>
              <a:off x="4128" y="1632"/>
              <a:ext cx="1152" cy="0"/>
            </a:xfrm>
            <a:prstGeom prst="line">
              <a:avLst/>
            </a:prstGeom>
            <a:noFill/>
            <a:ln w="38100">
              <a:solidFill>
                <a:schemeClr val="accent2"/>
              </a:solidFill>
              <a:round/>
              <a:headEnd/>
              <a:tailEnd/>
            </a:ln>
          </p:spPr>
          <p:txBody>
            <a:bodyPr/>
            <a:lstStyle/>
            <a:p>
              <a:endParaRPr lang="en-US"/>
            </a:p>
          </p:txBody>
        </p:sp>
      </p:grpSp>
      <p:sp>
        <p:nvSpPr>
          <p:cNvPr id="18437" name="Rectangle 9"/>
          <p:cNvSpPr>
            <a:spLocks noChangeArrowheads="1"/>
          </p:cNvSpPr>
          <p:nvPr/>
        </p:nvSpPr>
        <p:spPr bwMode="auto">
          <a:xfrm>
            <a:off x="533400" y="1371600"/>
            <a:ext cx="5626100" cy="579438"/>
          </a:xfrm>
          <a:prstGeom prst="rect">
            <a:avLst/>
          </a:prstGeom>
          <a:noFill/>
          <a:ln w="9525">
            <a:noFill/>
            <a:miter lim="800000"/>
            <a:headEnd/>
            <a:tailEnd/>
          </a:ln>
        </p:spPr>
        <p:txBody>
          <a:bodyPr wrap="none">
            <a:spAutoFit/>
          </a:bodyPr>
          <a:lstStyle/>
          <a:p>
            <a:pPr algn="ctr"/>
            <a:r>
              <a:rPr lang="en-US" sz="3200"/>
              <a:t>F3(A,B,C) = </a:t>
            </a:r>
            <a:r>
              <a:rPr lang="en-US" sz="3200">
                <a:latin typeface="Symbol" pitchFamily="18" charset="2"/>
              </a:rPr>
              <a:t>S</a:t>
            </a:r>
            <a:r>
              <a:rPr lang="en-US" sz="3200"/>
              <a:t>(2,6) + </a:t>
            </a:r>
            <a:r>
              <a:rPr lang="en-US" sz="3200">
                <a:latin typeface="Symbol" pitchFamily="18" charset="2"/>
              </a:rPr>
              <a:t>S</a:t>
            </a:r>
            <a:r>
              <a:rPr lang="en-US" sz="3200" i="1"/>
              <a:t>md</a:t>
            </a:r>
            <a:r>
              <a:rPr lang="en-US" sz="3200"/>
              <a:t>(3,5,7)</a:t>
            </a:r>
          </a:p>
        </p:txBody>
      </p:sp>
      <p:grpSp>
        <p:nvGrpSpPr>
          <p:cNvPr id="3" name="Group 21"/>
          <p:cNvGrpSpPr>
            <a:grpSpLocks/>
          </p:cNvGrpSpPr>
          <p:nvPr/>
        </p:nvGrpSpPr>
        <p:grpSpPr bwMode="auto">
          <a:xfrm>
            <a:off x="1447800" y="1524000"/>
            <a:ext cx="1981200" cy="2819400"/>
            <a:chOff x="912" y="960"/>
            <a:chExt cx="1248" cy="1776"/>
          </a:xfrm>
        </p:grpSpPr>
        <p:sp>
          <p:nvSpPr>
            <p:cNvPr id="18451" name="Oval 11"/>
            <p:cNvSpPr>
              <a:spLocks noChangeArrowheads="1"/>
            </p:cNvSpPr>
            <p:nvPr/>
          </p:nvSpPr>
          <p:spPr bwMode="auto">
            <a:xfrm>
              <a:off x="1920" y="960"/>
              <a:ext cx="240" cy="240"/>
            </a:xfrm>
            <a:prstGeom prst="ellipse">
              <a:avLst/>
            </a:prstGeom>
            <a:noFill/>
            <a:ln w="38100">
              <a:solidFill>
                <a:srgbClr val="FF0000"/>
              </a:solidFill>
              <a:round/>
              <a:headEnd/>
              <a:tailEnd/>
            </a:ln>
          </p:spPr>
          <p:txBody>
            <a:bodyPr wrap="none" anchor="ctr"/>
            <a:lstStyle/>
            <a:p>
              <a:endParaRPr lang="en-US"/>
            </a:p>
          </p:txBody>
        </p:sp>
        <p:sp>
          <p:nvSpPr>
            <p:cNvPr id="18452" name="Oval 12"/>
            <p:cNvSpPr>
              <a:spLocks noChangeArrowheads="1"/>
            </p:cNvSpPr>
            <p:nvPr/>
          </p:nvSpPr>
          <p:spPr bwMode="auto">
            <a:xfrm>
              <a:off x="912" y="2400"/>
              <a:ext cx="336" cy="336"/>
            </a:xfrm>
            <a:prstGeom prst="ellipse">
              <a:avLst/>
            </a:prstGeom>
            <a:noFill/>
            <a:ln w="38100">
              <a:solidFill>
                <a:srgbClr val="FF0000"/>
              </a:solidFill>
              <a:round/>
              <a:headEnd/>
              <a:tailEnd/>
            </a:ln>
          </p:spPr>
          <p:txBody>
            <a:bodyPr wrap="none" anchor="ctr"/>
            <a:lstStyle/>
            <a:p>
              <a:endParaRPr lang="en-US"/>
            </a:p>
          </p:txBody>
        </p:sp>
      </p:grpSp>
      <p:grpSp>
        <p:nvGrpSpPr>
          <p:cNvPr id="4" name="Group 25"/>
          <p:cNvGrpSpPr>
            <a:grpSpLocks/>
          </p:cNvGrpSpPr>
          <p:nvPr/>
        </p:nvGrpSpPr>
        <p:grpSpPr bwMode="auto">
          <a:xfrm>
            <a:off x="2133600" y="1524000"/>
            <a:ext cx="3886200" cy="3505200"/>
            <a:chOff x="1344" y="960"/>
            <a:chExt cx="2448" cy="2208"/>
          </a:xfrm>
        </p:grpSpPr>
        <p:sp>
          <p:nvSpPr>
            <p:cNvPr id="18449" name="Oval 13"/>
            <p:cNvSpPr>
              <a:spLocks noChangeArrowheads="1"/>
            </p:cNvSpPr>
            <p:nvPr/>
          </p:nvSpPr>
          <p:spPr bwMode="auto">
            <a:xfrm>
              <a:off x="3552" y="960"/>
              <a:ext cx="240" cy="240"/>
            </a:xfrm>
            <a:prstGeom prst="ellipse">
              <a:avLst/>
            </a:prstGeom>
            <a:noFill/>
            <a:ln w="38100">
              <a:solidFill>
                <a:srgbClr val="FF0000"/>
              </a:solidFill>
              <a:round/>
              <a:headEnd/>
              <a:tailEnd/>
            </a:ln>
          </p:spPr>
          <p:txBody>
            <a:bodyPr wrap="none" anchor="ctr"/>
            <a:lstStyle/>
            <a:p>
              <a:endParaRPr lang="en-US"/>
            </a:p>
          </p:txBody>
        </p:sp>
        <p:sp>
          <p:nvSpPr>
            <p:cNvPr id="18450" name="Oval 17"/>
            <p:cNvSpPr>
              <a:spLocks noChangeArrowheads="1"/>
            </p:cNvSpPr>
            <p:nvPr/>
          </p:nvSpPr>
          <p:spPr bwMode="auto">
            <a:xfrm>
              <a:off x="1344" y="2832"/>
              <a:ext cx="336" cy="336"/>
            </a:xfrm>
            <a:prstGeom prst="ellipse">
              <a:avLst/>
            </a:prstGeom>
            <a:noFill/>
            <a:ln w="38100">
              <a:solidFill>
                <a:srgbClr val="FF0000"/>
              </a:solidFill>
              <a:round/>
              <a:headEnd/>
              <a:tailEnd/>
            </a:ln>
          </p:spPr>
          <p:txBody>
            <a:bodyPr wrap="none" anchor="ctr"/>
            <a:lstStyle/>
            <a:p>
              <a:endParaRPr lang="en-US"/>
            </a:p>
          </p:txBody>
        </p:sp>
      </p:grpSp>
      <p:grpSp>
        <p:nvGrpSpPr>
          <p:cNvPr id="5" name="Group 24"/>
          <p:cNvGrpSpPr>
            <a:grpSpLocks/>
          </p:cNvGrpSpPr>
          <p:nvPr/>
        </p:nvGrpSpPr>
        <p:grpSpPr bwMode="auto">
          <a:xfrm>
            <a:off x="2133600" y="1524000"/>
            <a:ext cx="3581400" cy="4114800"/>
            <a:chOff x="1344" y="960"/>
            <a:chExt cx="2256" cy="2592"/>
          </a:xfrm>
        </p:grpSpPr>
        <p:sp>
          <p:nvSpPr>
            <p:cNvPr id="18447" name="Oval 14"/>
            <p:cNvSpPr>
              <a:spLocks noChangeArrowheads="1"/>
            </p:cNvSpPr>
            <p:nvPr/>
          </p:nvSpPr>
          <p:spPr bwMode="auto">
            <a:xfrm>
              <a:off x="3360" y="960"/>
              <a:ext cx="240" cy="240"/>
            </a:xfrm>
            <a:prstGeom prst="ellipse">
              <a:avLst/>
            </a:prstGeom>
            <a:noFill/>
            <a:ln w="38100">
              <a:solidFill>
                <a:srgbClr val="FF0000"/>
              </a:solidFill>
              <a:round/>
              <a:headEnd/>
              <a:tailEnd/>
            </a:ln>
          </p:spPr>
          <p:txBody>
            <a:bodyPr wrap="none" anchor="ctr"/>
            <a:lstStyle/>
            <a:p>
              <a:endParaRPr lang="en-US"/>
            </a:p>
          </p:txBody>
        </p:sp>
        <p:sp>
          <p:nvSpPr>
            <p:cNvPr id="18448" name="Oval 18"/>
            <p:cNvSpPr>
              <a:spLocks noChangeArrowheads="1"/>
            </p:cNvSpPr>
            <p:nvPr/>
          </p:nvSpPr>
          <p:spPr bwMode="auto">
            <a:xfrm>
              <a:off x="1344" y="3216"/>
              <a:ext cx="336" cy="336"/>
            </a:xfrm>
            <a:prstGeom prst="ellipse">
              <a:avLst/>
            </a:prstGeom>
            <a:noFill/>
            <a:ln w="38100">
              <a:solidFill>
                <a:srgbClr val="FF0000"/>
              </a:solidFill>
              <a:round/>
              <a:headEnd/>
              <a:tailEnd/>
            </a:ln>
          </p:spPr>
          <p:txBody>
            <a:bodyPr wrap="none" anchor="ctr"/>
            <a:lstStyle/>
            <a:p>
              <a:endParaRPr lang="en-US"/>
            </a:p>
          </p:txBody>
        </p:sp>
      </p:grpSp>
      <p:grpSp>
        <p:nvGrpSpPr>
          <p:cNvPr id="6" name="Group 23"/>
          <p:cNvGrpSpPr>
            <a:grpSpLocks/>
          </p:cNvGrpSpPr>
          <p:nvPr/>
        </p:nvGrpSpPr>
        <p:grpSpPr bwMode="auto">
          <a:xfrm>
            <a:off x="2133600" y="1524000"/>
            <a:ext cx="3276600" cy="2819400"/>
            <a:chOff x="1344" y="960"/>
            <a:chExt cx="2064" cy="1776"/>
          </a:xfrm>
        </p:grpSpPr>
        <p:sp>
          <p:nvSpPr>
            <p:cNvPr id="18445" name="Oval 15"/>
            <p:cNvSpPr>
              <a:spLocks noChangeArrowheads="1"/>
            </p:cNvSpPr>
            <p:nvPr/>
          </p:nvSpPr>
          <p:spPr bwMode="auto">
            <a:xfrm>
              <a:off x="3168" y="960"/>
              <a:ext cx="240" cy="240"/>
            </a:xfrm>
            <a:prstGeom prst="ellipse">
              <a:avLst/>
            </a:prstGeom>
            <a:noFill/>
            <a:ln w="38100">
              <a:solidFill>
                <a:srgbClr val="FF0000"/>
              </a:solidFill>
              <a:round/>
              <a:headEnd/>
              <a:tailEnd/>
            </a:ln>
          </p:spPr>
          <p:txBody>
            <a:bodyPr wrap="none" anchor="ctr"/>
            <a:lstStyle/>
            <a:p>
              <a:endParaRPr lang="en-US"/>
            </a:p>
          </p:txBody>
        </p:sp>
        <p:sp>
          <p:nvSpPr>
            <p:cNvPr id="18446" name="Oval 19"/>
            <p:cNvSpPr>
              <a:spLocks noChangeArrowheads="1"/>
            </p:cNvSpPr>
            <p:nvPr/>
          </p:nvSpPr>
          <p:spPr bwMode="auto">
            <a:xfrm>
              <a:off x="1344" y="2400"/>
              <a:ext cx="336" cy="336"/>
            </a:xfrm>
            <a:prstGeom prst="ellipse">
              <a:avLst/>
            </a:prstGeom>
            <a:noFill/>
            <a:ln w="38100">
              <a:solidFill>
                <a:srgbClr val="FF0000"/>
              </a:solidFill>
              <a:round/>
              <a:headEnd/>
              <a:tailEnd/>
            </a:ln>
          </p:spPr>
          <p:txBody>
            <a:bodyPr wrap="none" anchor="ctr"/>
            <a:lstStyle/>
            <a:p>
              <a:endParaRPr lang="en-US"/>
            </a:p>
          </p:txBody>
        </p:sp>
      </p:grpSp>
      <p:grpSp>
        <p:nvGrpSpPr>
          <p:cNvPr id="7" name="Group 22"/>
          <p:cNvGrpSpPr>
            <a:grpSpLocks/>
          </p:cNvGrpSpPr>
          <p:nvPr/>
        </p:nvGrpSpPr>
        <p:grpSpPr bwMode="auto">
          <a:xfrm>
            <a:off x="1447800" y="1524000"/>
            <a:ext cx="2362200" cy="3429000"/>
            <a:chOff x="912" y="960"/>
            <a:chExt cx="1488" cy="2160"/>
          </a:xfrm>
        </p:grpSpPr>
        <p:sp>
          <p:nvSpPr>
            <p:cNvPr id="18443" name="Oval 16"/>
            <p:cNvSpPr>
              <a:spLocks noChangeArrowheads="1"/>
            </p:cNvSpPr>
            <p:nvPr/>
          </p:nvSpPr>
          <p:spPr bwMode="auto">
            <a:xfrm>
              <a:off x="2160" y="960"/>
              <a:ext cx="240" cy="240"/>
            </a:xfrm>
            <a:prstGeom prst="ellipse">
              <a:avLst/>
            </a:prstGeom>
            <a:noFill/>
            <a:ln w="38100">
              <a:solidFill>
                <a:srgbClr val="FF0000"/>
              </a:solidFill>
              <a:round/>
              <a:headEnd/>
              <a:tailEnd/>
            </a:ln>
          </p:spPr>
          <p:txBody>
            <a:bodyPr wrap="none" anchor="ctr"/>
            <a:lstStyle/>
            <a:p>
              <a:endParaRPr lang="en-US"/>
            </a:p>
          </p:txBody>
        </p:sp>
        <p:sp>
          <p:nvSpPr>
            <p:cNvPr id="18444" name="Oval 20"/>
            <p:cNvSpPr>
              <a:spLocks noChangeArrowheads="1"/>
            </p:cNvSpPr>
            <p:nvPr/>
          </p:nvSpPr>
          <p:spPr bwMode="auto">
            <a:xfrm>
              <a:off x="912" y="2784"/>
              <a:ext cx="336" cy="336"/>
            </a:xfrm>
            <a:prstGeom prst="ellipse">
              <a:avLst/>
            </a:prstGeom>
            <a:noFill/>
            <a:ln w="38100">
              <a:solidFill>
                <a:srgbClr val="FF0000"/>
              </a:solidFill>
              <a:round/>
              <a:headEnd/>
              <a:tailEnd/>
            </a:ln>
          </p:spPr>
          <p:txBody>
            <a:bodyPr wrap="none" anchor="ctr"/>
            <a:lstStyle/>
            <a:p>
              <a:endParaRPr lang="en-US"/>
            </a:p>
          </p:txBody>
        </p:sp>
      </p:grpSp>
      <p:sp>
        <p:nvSpPr>
          <p:cNvPr id="24" name="Slide Number Placeholder 23"/>
          <p:cNvSpPr>
            <a:spLocks noGrp="1"/>
          </p:cNvSpPr>
          <p:nvPr>
            <p:ph type="sldNum" sz="quarter" idx="12"/>
          </p:nvPr>
        </p:nvSpPr>
        <p:spPr/>
        <p:txBody>
          <a:bodyPr/>
          <a:lstStyle/>
          <a:p>
            <a:pPr>
              <a:defRPr/>
            </a:pPr>
            <a:fld id="{31B1CAF5-2799-477C-81AD-06CD670F26A3}" type="slidenum">
              <a:rPr lang="en-US" smtClean="0"/>
              <a:pPr>
                <a:defRPr/>
              </a:pPr>
              <a:t>35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Plotting K-Maps from functions</a:t>
            </a:r>
            <a:br>
              <a:rPr lang="en-US" smtClean="0"/>
            </a:br>
            <a:r>
              <a:rPr lang="en-US" smtClean="0"/>
              <a:t>in partially reduced form</a:t>
            </a:r>
          </a:p>
        </p:txBody>
      </p:sp>
      <p:sp>
        <p:nvSpPr>
          <p:cNvPr id="19459" name="Rectangle 3"/>
          <p:cNvSpPr>
            <a:spLocks noChangeArrowheads="1"/>
          </p:cNvSpPr>
          <p:nvPr/>
        </p:nvSpPr>
        <p:spPr bwMode="auto">
          <a:xfrm>
            <a:off x="685800" y="2057400"/>
            <a:ext cx="7458075" cy="579438"/>
          </a:xfrm>
          <a:prstGeom prst="rect">
            <a:avLst/>
          </a:prstGeom>
          <a:noFill/>
          <a:ln w="9525">
            <a:noFill/>
            <a:miter lim="800000"/>
            <a:headEnd/>
            <a:tailEnd/>
          </a:ln>
        </p:spPr>
        <p:txBody>
          <a:bodyPr wrap="none">
            <a:spAutoFit/>
          </a:bodyPr>
          <a:lstStyle/>
          <a:p>
            <a:pPr algn="ctr"/>
            <a:r>
              <a:rPr lang="en-US" sz="3200"/>
              <a:t>F4(A,B,C,D) = A</a:t>
            </a:r>
            <a:r>
              <a:rPr lang="en-US" sz="3200">
                <a:latin typeface="Symbol" pitchFamily="18" charset="2"/>
              </a:rPr>
              <a:t>×</a:t>
            </a:r>
            <a:r>
              <a:rPr lang="en-US" sz="3200"/>
              <a:t>B</a:t>
            </a:r>
            <a:r>
              <a:rPr lang="en-US" sz="3200">
                <a:latin typeface="Symbol" pitchFamily="18" charset="2"/>
              </a:rPr>
              <a:t>×</a:t>
            </a:r>
            <a:r>
              <a:rPr lang="en-US" sz="3200"/>
              <a:t>C</a:t>
            </a:r>
            <a:r>
              <a:rPr lang="en-US" sz="3200">
                <a:latin typeface="Symbol" pitchFamily="18" charset="2"/>
              </a:rPr>
              <a:t>×</a:t>
            </a:r>
            <a:r>
              <a:rPr lang="en-US" sz="3200"/>
              <a:t>D + B</a:t>
            </a:r>
            <a:r>
              <a:rPr lang="en-US" sz="3200">
                <a:latin typeface="Symbol" pitchFamily="18" charset="2"/>
              </a:rPr>
              <a:t>×</a:t>
            </a:r>
            <a:r>
              <a:rPr lang="en-US" sz="3200"/>
              <a:t>C</a:t>
            </a:r>
            <a:r>
              <a:rPr lang="en-US" sz="3200">
                <a:latin typeface="Symbol" pitchFamily="18" charset="2"/>
              </a:rPr>
              <a:t>×</a:t>
            </a:r>
            <a:r>
              <a:rPr lang="en-US" sz="3200"/>
              <a:t>D + A</a:t>
            </a:r>
            <a:r>
              <a:rPr lang="en-US" sz="3200">
                <a:latin typeface="Symbol" pitchFamily="18" charset="2"/>
              </a:rPr>
              <a:t>×</a:t>
            </a:r>
            <a:r>
              <a:rPr lang="en-US" sz="3200"/>
              <a:t>B + C</a:t>
            </a:r>
          </a:p>
        </p:txBody>
      </p:sp>
      <p:sp>
        <p:nvSpPr>
          <p:cNvPr id="19460" name="Line 4"/>
          <p:cNvSpPr>
            <a:spLocks noChangeShapeType="1"/>
          </p:cNvSpPr>
          <p:nvPr/>
        </p:nvSpPr>
        <p:spPr bwMode="auto">
          <a:xfrm>
            <a:off x="3352800" y="2133600"/>
            <a:ext cx="304800" cy="0"/>
          </a:xfrm>
          <a:prstGeom prst="line">
            <a:avLst/>
          </a:prstGeom>
          <a:noFill/>
          <a:ln w="28575">
            <a:solidFill>
              <a:schemeClr val="tx1"/>
            </a:solidFill>
            <a:round/>
            <a:headEnd/>
            <a:tailEnd/>
          </a:ln>
        </p:spPr>
        <p:txBody>
          <a:bodyPr/>
          <a:lstStyle/>
          <a:p>
            <a:endParaRPr lang="en-US"/>
          </a:p>
        </p:txBody>
      </p:sp>
      <p:sp>
        <p:nvSpPr>
          <p:cNvPr id="19461" name="Line 5"/>
          <p:cNvSpPr>
            <a:spLocks noChangeShapeType="1"/>
          </p:cNvSpPr>
          <p:nvPr/>
        </p:nvSpPr>
        <p:spPr bwMode="auto">
          <a:xfrm>
            <a:off x="3733800" y="2133600"/>
            <a:ext cx="304800" cy="0"/>
          </a:xfrm>
          <a:prstGeom prst="line">
            <a:avLst/>
          </a:prstGeom>
          <a:noFill/>
          <a:ln w="28575">
            <a:solidFill>
              <a:schemeClr val="tx1"/>
            </a:solidFill>
            <a:round/>
            <a:headEnd/>
            <a:tailEnd/>
          </a:ln>
        </p:spPr>
        <p:txBody>
          <a:bodyPr/>
          <a:lstStyle/>
          <a:p>
            <a:endParaRPr lang="en-US"/>
          </a:p>
        </p:txBody>
      </p:sp>
      <p:sp>
        <p:nvSpPr>
          <p:cNvPr id="19462" name="Line 6"/>
          <p:cNvSpPr>
            <a:spLocks noChangeShapeType="1"/>
          </p:cNvSpPr>
          <p:nvPr/>
        </p:nvSpPr>
        <p:spPr bwMode="auto">
          <a:xfrm>
            <a:off x="4114800" y="2133600"/>
            <a:ext cx="304800" cy="0"/>
          </a:xfrm>
          <a:prstGeom prst="line">
            <a:avLst/>
          </a:prstGeom>
          <a:noFill/>
          <a:ln w="28575">
            <a:solidFill>
              <a:schemeClr val="tx1"/>
            </a:solidFill>
            <a:round/>
            <a:headEnd/>
            <a:tailEnd/>
          </a:ln>
        </p:spPr>
        <p:txBody>
          <a:bodyPr/>
          <a:lstStyle/>
          <a:p>
            <a:endParaRPr lang="en-US"/>
          </a:p>
        </p:txBody>
      </p:sp>
      <p:sp>
        <p:nvSpPr>
          <p:cNvPr id="19463" name="Line 7"/>
          <p:cNvSpPr>
            <a:spLocks noChangeShapeType="1"/>
          </p:cNvSpPr>
          <p:nvPr/>
        </p:nvSpPr>
        <p:spPr bwMode="auto">
          <a:xfrm>
            <a:off x="5562600" y="2133600"/>
            <a:ext cx="304800" cy="0"/>
          </a:xfrm>
          <a:prstGeom prst="line">
            <a:avLst/>
          </a:prstGeom>
          <a:noFill/>
          <a:ln w="28575">
            <a:solidFill>
              <a:schemeClr val="tx1"/>
            </a:solidFill>
            <a:round/>
            <a:headEnd/>
            <a:tailEnd/>
          </a:ln>
        </p:spPr>
        <p:txBody>
          <a:bodyPr/>
          <a:lstStyle/>
          <a:p>
            <a:endParaRPr lang="en-US"/>
          </a:p>
        </p:txBody>
      </p:sp>
      <p:sp>
        <p:nvSpPr>
          <p:cNvPr id="19464" name="Line 8"/>
          <p:cNvSpPr>
            <a:spLocks noChangeShapeType="1"/>
          </p:cNvSpPr>
          <p:nvPr/>
        </p:nvSpPr>
        <p:spPr bwMode="auto">
          <a:xfrm>
            <a:off x="5943600" y="2133600"/>
            <a:ext cx="304800" cy="0"/>
          </a:xfrm>
          <a:prstGeom prst="line">
            <a:avLst/>
          </a:prstGeom>
          <a:noFill/>
          <a:ln w="28575">
            <a:solidFill>
              <a:schemeClr val="tx1"/>
            </a:solidFill>
            <a:round/>
            <a:headEnd/>
            <a:tailEnd/>
          </a:ln>
        </p:spPr>
        <p:txBody>
          <a:bodyPr/>
          <a:lstStyle/>
          <a:p>
            <a:endParaRPr lang="en-US"/>
          </a:p>
        </p:txBody>
      </p:sp>
      <p:sp>
        <p:nvSpPr>
          <p:cNvPr id="19465" name="Text Box 9"/>
          <p:cNvSpPr txBox="1">
            <a:spLocks noChangeArrowheads="1"/>
          </p:cNvSpPr>
          <p:nvPr/>
        </p:nvSpPr>
        <p:spPr bwMode="auto">
          <a:xfrm>
            <a:off x="3800475" y="2438400"/>
            <a:ext cx="520700" cy="579438"/>
          </a:xfrm>
          <a:prstGeom prst="rect">
            <a:avLst/>
          </a:prstGeom>
          <a:noFill/>
          <a:ln w="9525">
            <a:noFill/>
            <a:miter lim="800000"/>
            <a:headEnd/>
            <a:tailEnd/>
          </a:ln>
        </p:spPr>
        <p:txBody>
          <a:bodyPr wrap="none">
            <a:spAutoFit/>
          </a:bodyPr>
          <a:lstStyle/>
          <a:p>
            <a:pPr algn="ctr"/>
            <a:r>
              <a:rPr lang="en-US" sz="3200" i="1"/>
              <a:t>p</a:t>
            </a:r>
            <a:r>
              <a:rPr lang="en-US" sz="3200" i="1" baseline="-25000"/>
              <a:t>1</a:t>
            </a:r>
          </a:p>
        </p:txBody>
      </p:sp>
      <p:sp>
        <p:nvSpPr>
          <p:cNvPr id="19466" name="Text Box 10"/>
          <p:cNvSpPr txBox="1">
            <a:spLocks noChangeArrowheads="1"/>
          </p:cNvSpPr>
          <p:nvPr/>
        </p:nvSpPr>
        <p:spPr bwMode="auto">
          <a:xfrm>
            <a:off x="5410200" y="2438400"/>
            <a:ext cx="520700" cy="579438"/>
          </a:xfrm>
          <a:prstGeom prst="rect">
            <a:avLst/>
          </a:prstGeom>
          <a:noFill/>
          <a:ln w="9525">
            <a:noFill/>
            <a:miter lim="800000"/>
            <a:headEnd/>
            <a:tailEnd/>
          </a:ln>
        </p:spPr>
        <p:txBody>
          <a:bodyPr wrap="none">
            <a:spAutoFit/>
          </a:bodyPr>
          <a:lstStyle/>
          <a:p>
            <a:pPr algn="ctr"/>
            <a:r>
              <a:rPr lang="en-US" sz="3200" i="1"/>
              <a:t>p</a:t>
            </a:r>
            <a:r>
              <a:rPr lang="en-US" sz="3200" i="1" baseline="-25000"/>
              <a:t>2</a:t>
            </a:r>
          </a:p>
        </p:txBody>
      </p:sp>
      <p:sp>
        <p:nvSpPr>
          <p:cNvPr id="19467" name="Text Box 11"/>
          <p:cNvSpPr txBox="1">
            <a:spLocks noChangeArrowheads="1"/>
          </p:cNvSpPr>
          <p:nvPr/>
        </p:nvSpPr>
        <p:spPr bwMode="auto">
          <a:xfrm>
            <a:off x="6781800" y="2438400"/>
            <a:ext cx="520700" cy="579438"/>
          </a:xfrm>
          <a:prstGeom prst="rect">
            <a:avLst/>
          </a:prstGeom>
          <a:noFill/>
          <a:ln w="9525">
            <a:noFill/>
            <a:miter lim="800000"/>
            <a:headEnd/>
            <a:tailEnd/>
          </a:ln>
        </p:spPr>
        <p:txBody>
          <a:bodyPr wrap="none">
            <a:spAutoFit/>
          </a:bodyPr>
          <a:lstStyle/>
          <a:p>
            <a:pPr algn="ctr"/>
            <a:r>
              <a:rPr lang="en-US" sz="3200" i="1"/>
              <a:t>p</a:t>
            </a:r>
            <a:r>
              <a:rPr lang="en-US" sz="3200" i="1" baseline="-25000"/>
              <a:t>3</a:t>
            </a:r>
          </a:p>
        </p:txBody>
      </p:sp>
      <p:sp>
        <p:nvSpPr>
          <p:cNvPr id="19468" name="Text Box 12"/>
          <p:cNvSpPr txBox="1">
            <a:spLocks noChangeArrowheads="1"/>
          </p:cNvSpPr>
          <p:nvPr/>
        </p:nvSpPr>
        <p:spPr bwMode="auto">
          <a:xfrm>
            <a:off x="7696200" y="2438400"/>
            <a:ext cx="520700" cy="579438"/>
          </a:xfrm>
          <a:prstGeom prst="rect">
            <a:avLst/>
          </a:prstGeom>
          <a:noFill/>
          <a:ln w="9525">
            <a:noFill/>
            <a:miter lim="800000"/>
            <a:headEnd/>
            <a:tailEnd/>
          </a:ln>
        </p:spPr>
        <p:txBody>
          <a:bodyPr wrap="none">
            <a:spAutoFit/>
          </a:bodyPr>
          <a:lstStyle/>
          <a:p>
            <a:pPr algn="ctr"/>
            <a:r>
              <a:rPr lang="en-US" sz="3200" i="1"/>
              <a:t>p</a:t>
            </a:r>
            <a:r>
              <a:rPr lang="en-US" sz="3200" i="1" baseline="-25000"/>
              <a:t>4</a:t>
            </a:r>
          </a:p>
        </p:txBody>
      </p:sp>
      <p:pic>
        <p:nvPicPr>
          <p:cNvPr id="19469" name="Picture 13" descr="C:\Sandige\2\tiff\21.tif"/>
          <p:cNvPicPr>
            <a:picLocks noChangeAspect="1" noChangeArrowheads="1"/>
          </p:cNvPicPr>
          <p:nvPr/>
        </p:nvPicPr>
        <p:blipFill>
          <a:blip r:embed="rId3"/>
          <a:srcRect r="46490" b="25066"/>
          <a:stretch>
            <a:fillRect/>
          </a:stretch>
        </p:blipFill>
        <p:spPr bwMode="auto">
          <a:xfrm>
            <a:off x="0" y="3119438"/>
            <a:ext cx="5715000" cy="3738562"/>
          </a:xfrm>
          <a:prstGeom prst="rect">
            <a:avLst/>
          </a:prstGeom>
          <a:noFill/>
          <a:ln w="9525">
            <a:noFill/>
            <a:miter lim="800000"/>
            <a:headEnd/>
            <a:tailEnd/>
          </a:ln>
        </p:spPr>
      </p:pic>
      <p:sp>
        <p:nvSpPr>
          <p:cNvPr id="14" name="Slide Number Placeholder 13"/>
          <p:cNvSpPr>
            <a:spLocks noGrp="1"/>
          </p:cNvSpPr>
          <p:nvPr>
            <p:ph type="sldNum" sz="quarter" idx="12"/>
          </p:nvPr>
        </p:nvSpPr>
        <p:spPr/>
        <p:txBody>
          <a:bodyPr/>
          <a:lstStyle/>
          <a:p>
            <a:pPr>
              <a:defRPr/>
            </a:pPr>
            <a:fld id="{31B1CAF5-2799-477C-81AD-06CD670F26A3}"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Plotting K-Maps from functions</a:t>
            </a:r>
            <a:br>
              <a:rPr lang="en-US" smtClean="0"/>
            </a:br>
            <a:r>
              <a:rPr lang="en-US" smtClean="0"/>
              <a:t>in partially reduced form</a:t>
            </a:r>
          </a:p>
        </p:txBody>
      </p:sp>
      <p:sp>
        <p:nvSpPr>
          <p:cNvPr id="20483" name="Rectangle 3"/>
          <p:cNvSpPr>
            <a:spLocks noChangeArrowheads="1"/>
          </p:cNvSpPr>
          <p:nvPr/>
        </p:nvSpPr>
        <p:spPr bwMode="auto">
          <a:xfrm>
            <a:off x="685800" y="2057400"/>
            <a:ext cx="7523163" cy="579438"/>
          </a:xfrm>
          <a:prstGeom prst="rect">
            <a:avLst/>
          </a:prstGeom>
          <a:noFill/>
          <a:ln w="9525">
            <a:noFill/>
            <a:miter lim="800000"/>
            <a:headEnd/>
            <a:tailEnd/>
          </a:ln>
        </p:spPr>
        <p:txBody>
          <a:bodyPr wrap="none">
            <a:spAutoFit/>
          </a:bodyPr>
          <a:lstStyle/>
          <a:p>
            <a:r>
              <a:rPr lang="en-US" sz="3200"/>
              <a:t>F4(A,B,C,D) = A</a:t>
            </a:r>
            <a:r>
              <a:rPr lang="en-US" sz="3200">
                <a:latin typeface="Symbol" pitchFamily="18" charset="2"/>
              </a:rPr>
              <a:t>×</a:t>
            </a:r>
            <a:r>
              <a:rPr lang="en-US" sz="3200"/>
              <a:t>B</a:t>
            </a:r>
            <a:r>
              <a:rPr lang="en-US" sz="3200">
                <a:latin typeface="Symbol" pitchFamily="18" charset="2"/>
              </a:rPr>
              <a:t>×</a:t>
            </a:r>
            <a:r>
              <a:rPr lang="en-US" sz="3200"/>
              <a:t>C</a:t>
            </a:r>
            <a:r>
              <a:rPr lang="en-US" sz="3200">
                <a:latin typeface="Symbol" pitchFamily="18" charset="2"/>
              </a:rPr>
              <a:t>×</a:t>
            </a:r>
            <a:r>
              <a:rPr lang="en-US" sz="3200"/>
              <a:t>D + A</a:t>
            </a:r>
            <a:r>
              <a:rPr lang="en-US" sz="3200">
                <a:latin typeface="Symbol" pitchFamily="18" charset="2"/>
              </a:rPr>
              <a:t>×</a:t>
            </a:r>
            <a:r>
              <a:rPr lang="en-US" sz="3200"/>
              <a:t>B</a:t>
            </a:r>
            <a:r>
              <a:rPr lang="en-US" sz="3200">
                <a:latin typeface="Symbol" pitchFamily="18" charset="2"/>
              </a:rPr>
              <a:t>×</a:t>
            </a:r>
            <a:r>
              <a:rPr lang="en-US" sz="3200"/>
              <a:t>C</a:t>
            </a:r>
            <a:r>
              <a:rPr lang="en-US" sz="3200">
                <a:latin typeface="Symbol" pitchFamily="18" charset="2"/>
              </a:rPr>
              <a:t>×</a:t>
            </a:r>
            <a:r>
              <a:rPr lang="en-US" sz="3200"/>
              <a:t>D + A</a:t>
            </a:r>
            <a:r>
              <a:rPr lang="en-US" sz="3200">
                <a:latin typeface="Symbol" pitchFamily="18" charset="2"/>
              </a:rPr>
              <a:t>×</a:t>
            </a:r>
            <a:r>
              <a:rPr lang="en-US" sz="3200"/>
              <a:t>B</a:t>
            </a:r>
            <a:r>
              <a:rPr lang="en-US" sz="3200">
                <a:latin typeface="Symbol" pitchFamily="18" charset="2"/>
              </a:rPr>
              <a:t>×</a:t>
            </a:r>
            <a:r>
              <a:rPr lang="en-US" sz="3200"/>
              <a:t>C</a:t>
            </a:r>
          </a:p>
        </p:txBody>
      </p:sp>
      <p:sp>
        <p:nvSpPr>
          <p:cNvPr id="20484" name="Line 4"/>
          <p:cNvSpPr>
            <a:spLocks noChangeShapeType="1"/>
          </p:cNvSpPr>
          <p:nvPr/>
        </p:nvSpPr>
        <p:spPr bwMode="auto">
          <a:xfrm>
            <a:off x="3352800" y="2133600"/>
            <a:ext cx="304800" cy="0"/>
          </a:xfrm>
          <a:prstGeom prst="line">
            <a:avLst/>
          </a:prstGeom>
          <a:noFill/>
          <a:ln w="28575">
            <a:solidFill>
              <a:schemeClr val="tx1"/>
            </a:solidFill>
            <a:round/>
            <a:headEnd/>
            <a:tailEnd/>
          </a:ln>
        </p:spPr>
        <p:txBody>
          <a:bodyPr/>
          <a:lstStyle/>
          <a:p>
            <a:endParaRPr lang="en-US"/>
          </a:p>
        </p:txBody>
      </p:sp>
      <p:sp>
        <p:nvSpPr>
          <p:cNvPr id="20485" name="Line 5"/>
          <p:cNvSpPr>
            <a:spLocks noChangeShapeType="1"/>
          </p:cNvSpPr>
          <p:nvPr/>
        </p:nvSpPr>
        <p:spPr bwMode="auto">
          <a:xfrm>
            <a:off x="3733800" y="2133600"/>
            <a:ext cx="304800" cy="0"/>
          </a:xfrm>
          <a:prstGeom prst="line">
            <a:avLst/>
          </a:prstGeom>
          <a:noFill/>
          <a:ln w="28575">
            <a:solidFill>
              <a:schemeClr val="tx1"/>
            </a:solidFill>
            <a:round/>
            <a:headEnd/>
            <a:tailEnd/>
          </a:ln>
        </p:spPr>
        <p:txBody>
          <a:bodyPr/>
          <a:lstStyle/>
          <a:p>
            <a:endParaRPr lang="en-US"/>
          </a:p>
        </p:txBody>
      </p:sp>
      <p:sp>
        <p:nvSpPr>
          <p:cNvPr id="20486" name="Line 6"/>
          <p:cNvSpPr>
            <a:spLocks noChangeShapeType="1"/>
          </p:cNvSpPr>
          <p:nvPr/>
        </p:nvSpPr>
        <p:spPr bwMode="auto">
          <a:xfrm>
            <a:off x="4114800" y="2133600"/>
            <a:ext cx="304800" cy="0"/>
          </a:xfrm>
          <a:prstGeom prst="line">
            <a:avLst/>
          </a:prstGeom>
          <a:noFill/>
          <a:ln w="28575">
            <a:solidFill>
              <a:schemeClr val="tx1"/>
            </a:solidFill>
            <a:round/>
            <a:headEnd/>
            <a:tailEnd/>
          </a:ln>
        </p:spPr>
        <p:txBody>
          <a:bodyPr/>
          <a:lstStyle/>
          <a:p>
            <a:endParaRPr lang="en-US"/>
          </a:p>
        </p:txBody>
      </p:sp>
      <p:sp>
        <p:nvSpPr>
          <p:cNvPr id="20487" name="Line 7"/>
          <p:cNvSpPr>
            <a:spLocks noChangeShapeType="1"/>
          </p:cNvSpPr>
          <p:nvPr/>
        </p:nvSpPr>
        <p:spPr bwMode="auto">
          <a:xfrm>
            <a:off x="5181600" y="2133600"/>
            <a:ext cx="304800" cy="0"/>
          </a:xfrm>
          <a:prstGeom prst="line">
            <a:avLst/>
          </a:prstGeom>
          <a:noFill/>
          <a:ln w="28575">
            <a:solidFill>
              <a:schemeClr val="tx1"/>
            </a:solidFill>
            <a:round/>
            <a:headEnd/>
            <a:tailEnd/>
          </a:ln>
        </p:spPr>
        <p:txBody>
          <a:bodyPr/>
          <a:lstStyle/>
          <a:p>
            <a:endParaRPr lang="en-US"/>
          </a:p>
        </p:txBody>
      </p:sp>
      <p:sp>
        <p:nvSpPr>
          <p:cNvPr id="20488" name="Line 8"/>
          <p:cNvSpPr>
            <a:spLocks noChangeShapeType="1"/>
          </p:cNvSpPr>
          <p:nvPr/>
        </p:nvSpPr>
        <p:spPr bwMode="auto">
          <a:xfrm>
            <a:off x="5943600" y="2133600"/>
            <a:ext cx="304800" cy="0"/>
          </a:xfrm>
          <a:prstGeom prst="line">
            <a:avLst/>
          </a:prstGeom>
          <a:noFill/>
          <a:ln w="28575">
            <a:solidFill>
              <a:schemeClr val="tx1"/>
            </a:solidFill>
            <a:round/>
            <a:headEnd/>
            <a:tailEnd/>
          </a:ln>
        </p:spPr>
        <p:txBody>
          <a:bodyPr/>
          <a:lstStyle/>
          <a:p>
            <a:endParaRPr lang="en-US"/>
          </a:p>
        </p:txBody>
      </p:sp>
      <p:sp>
        <p:nvSpPr>
          <p:cNvPr id="20489" name="Text Box 9"/>
          <p:cNvSpPr txBox="1">
            <a:spLocks noChangeArrowheads="1"/>
          </p:cNvSpPr>
          <p:nvPr/>
        </p:nvSpPr>
        <p:spPr bwMode="auto">
          <a:xfrm>
            <a:off x="3822700" y="2438400"/>
            <a:ext cx="476250" cy="579438"/>
          </a:xfrm>
          <a:prstGeom prst="rect">
            <a:avLst/>
          </a:prstGeom>
          <a:noFill/>
          <a:ln w="9525">
            <a:noFill/>
            <a:miter lim="800000"/>
            <a:headEnd/>
            <a:tailEnd/>
          </a:ln>
        </p:spPr>
        <p:txBody>
          <a:bodyPr wrap="none">
            <a:spAutoFit/>
          </a:bodyPr>
          <a:lstStyle/>
          <a:p>
            <a:pPr algn="ctr"/>
            <a:r>
              <a:rPr lang="en-US" sz="3200" i="1"/>
              <a:t>r</a:t>
            </a:r>
            <a:r>
              <a:rPr lang="en-US" sz="3200" i="1" baseline="-25000"/>
              <a:t>1</a:t>
            </a:r>
          </a:p>
        </p:txBody>
      </p:sp>
      <p:sp>
        <p:nvSpPr>
          <p:cNvPr id="20490" name="Text Box 10"/>
          <p:cNvSpPr txBox="1">
            <a:spLocks noChangeArrowheads="1"/>
          </p:cNvSpPr>
          <p:nvPr/>
        </p:nvSpPr>
        <p:spPr bwMode="auto">
          <a:xfrm>
            <a:off x="5791200" y="2438400"/>
            <a:ext cx="476250" cy="579438"/>
          </a:xfrm>
          <a:prstGeom prst="rect">
            <a:avLst/>
          </a:prstGeom>
          <a:noFill/>
          <a:ln w="9525">
            <a:noFill/>
            <a:miter lim="800000"/>
            <a:headEnd/>
            <a:tailEnd/>
          </a:ln>
        </p:spPr>
        <p:txBody>
          <a:bodyPr wrap="none">
            <a:spAutoFit/>
          </a:bodyPr>
          <a:lstStyle/>
          <a:p>
            <a:pPr algn="ctr"/>
            <a:r>
              <a:rPr lang="en-US" sz="3200" i="1"/>
              <a:t>r</a:t>
            </a:r>
            <a:r>
              <a:rPr lang="en-US" sz="3200" i="1" baseline="-25000"/>
              <a:t>2</a:t>
            </a:r>
          </a:p>
        </p:txBody>
      </p:sp>
      <p:sp>
        <p:nvSpPr>
          <p:cNvPr id="20491" name="Text Box 11"/>
          <p:cNvSpPr txBox="1">
            <a:spLocks noChangeArrowheads="1"/>
          </p:cNvSpPr>
          <p:nvPr/>
        </p:nvSpPr>
        <p:spPr bwMode="auto">
          <a:xfrm>
            <a:off x="7543800" y="2438400"/>
            <a:ext cx="476250" cy="579438"/>
          </a:xfrm>
          <a:prstGeom prst="rect">
            <a:avLst/>
          </a:prstGeom>
          <a:noFill/>
          <a:ln w="9525">
            <a:noFill/>
            <a:miter lim="800000"/>
            <a:headEnd/>
            <a:tailEnd/>
          </a:ln>
        </p:spPr>
        <p:txBody>
          <a:bodyPr wrap="none">
            <a:spAutoFit/>
          </a:bodyPr>
          <a:lstStyle/>
          <a:p>
            <a:pPr algn="ctr"/>
            <a:r>
              <a:rPr lang="en-US" sz="3200" i="1"/>
              <a:t>r</a:t>
            </a:r>
            <a:r>
              <a:rPr lang="en-US" sz="3200" i="1" baseline="-25000"/>
              <a:t>3</a:t>
            </a:r>
          </a:p>
        </p:txBody>
      </p:sp>
      <p:pic>
        <p:nvPicPr>
          <p:cNvPr id="20492" name="Picture 14" descr="C:\Sandige\2\tiff\21.tif"/>
          <p:cNvPicPr>
            <a:picLocks noChangeAspect="1" noChangeArrowheads="1"/>
          </p:cNvPicPr>
          <p:nvPr/>
        </p:nvPicPr>
        <p:blipFill>
          <a:blip r:embed="rId3"/>
          <a:srcRect l="53510" b="25066"/>
          <a:stretch>
            <a:fillRect/>
          </a:stretch>
        </p:blipFill>
        <p:spPr bwMode="auto">
          <a:xfrm>
            <a:off x="0" y="3071813"/>
            <a:ext cx="5029200" cy="3786187"/>
          </a:xfrm>
          <a:prstGeom prst="rect">
            <a:avLst/>
          </a:prstGeom>
          <a:noFill/>
          <a:ln w="9525">
            <a:noFill/>
            <a:miter lim="800000"/>
            <a:headEnd/>
            <a:tailEnd/>
          </a:ln>
        </p:spPr>
      </p:pic>
      <p:sp>
        <p:nvSpPr>
          <p:cNvPr id="20493" name="Line 15"/>
          <p:cNvSpPr>
            <a:spLocks noChangeShapeType="1"/>
          </p:cNvSpPr>
          <p:nvPr/>
        </p:nvSpPr>
        <p:spPr bwMode="auto">
          <a:xfrm>
            <a:off x="838200" y="2133600"/>
            <a:ext cx="304800" cy="0"/>
          </a:xfrm>
          <a:prstGeom prst="line">
            <a:avLst/>
          </a:prstGeom>
          <a:noFill/>
          <a:ln w="28575">
            <a:solidFill>
              <a:schemeClr val="tx1"/>
            </a:solidFill>
            <a:round/>
            <a:headEnd/>
            <a:tailEnd/>
          </a:ln>
        </p:spPr>
        <p:txBody>
          <a:bodyPr/>
          <a:lstStyle/>
          <a:p>
            <a:endParaRPr lang="en-US"/>
          </a:p>
        </p:txBody>
      </p:sp>
      <p:sp>
        <p:nvSpPr>
          <p:cNvPr id="20494" name="Line 16"/>
          <p:cNvSpPr>
            <a:spLocks noChangeShapeType="1"/>
          </p:cNvSpPr>
          <p:nvPr/>
        </p:nvSpPr>
        <p:spPr bwMode="auto">
          <a:xfrm>
            <a:off x="4495800" y="2133600"/>
            <a:ext cx="304800" cy="0"/>
          </a:xfrm>
          <a:prstGeom prst="line">
            <a:avLst/>
          </a:prstGeom>
          <a:noFill/>
          <a:ln w="28575">
            <a:solidFill>
              <a:schemeClr val="tx1"/>
            </a:solidFill>
            <a:round/>
            <a:headEnd/>
            <a:tailEnd/>
          </a:ln>
        </p:spPr>
        <p:txBody>
          <a:bodyPr/>
          <a:lstStyle/>
          <a:p>
            <a:endParaRPr lang="en-US"/>
          </a:p>
        </p:txBody>
      </p:sp>
      <p:sp>
        <p:nvSpPr>
          <p:cNvPr id="20495" name="Line 17"/>
          <p:cNvSpPr>
            <a:spLocks noChangeShapeType="1"/>
          </p:cNvSpPr>
          <p:nvPr/>
        </p:nvSpPr>
        <p:spPr bwMode="auto">
          <a:xfrm>
            <a:off x="7315200" y="2133600"/>
            <a:ext cx="304800" cy="0"/>
          </a:xfrm>
          <a:prstGeom prst="line">
            <a:avLst/>
          </a:prstGeom>
          <a:noFill/>
          <a:ln w="28575">
            <a:solidFill>
              <a:schemeClr val="tx1"/>
            </a:solidFill>
            <a:round/>
            <a:headEnd/>
            <a:tailEnd/>
          </a:ln>
        </p:spPr>
        <p:txBody>
          <a:bodyPr/>
          <a:lstStyle/>
          <a:p>
            <a:endParaRPr lang="en-US"/>
          </a:p>
        </p:txBody>
      </p:sp>
      <p:sp>
        <p:nvSpPr>
          <p:cNvPr id="20496" name="Line 18"/>
          <p:cNvSpPr>
            <a:spLocks noChangeShapeType="1"/>
          </p:cNvSpPr>
          <p:nvPr/>
        </p:nvSpPr>
        <p:spPr bwMode="auto">
          <a:xfrm>
            <a:off x="7696200" y="2133600"/>
            <a:ext cx="304800" cy="0"/>
          </a:xfrm>
          <a:prstGeom prst="line">
            <a:avLst/>
          </a:prstGeom>
          <a:noFill/>
          <a:ln w="28575">
            <a:solidFill>
              <a:schemeClr val="tx1"/>
            </a:solidFill>
            <a:round/>
            <a:headEnd/>
            <a:tailEnd/>
          </a:ln>
        </p:spPr>
        <p:txBody>
          <a:bodyPr/>
          <a:lstStyle/>
          <a:p>
            <a:endParaRPr lang="en-US"/>
          </a:p>
        </p:txBody>
      </p:sp>
      <p:sp>
        <p:nvSpPr>
          <p:cNvPr id="17" name="Slide Number Placeholder 16"/>
          <p:cNvSpPr>
            <a:spLocks noGrp="1"/>
          </p:cNvSpPr>
          <p:nvPr>
            <p:ph type="sldNum" sz="quarter" idx="12"/>
          </p:nvPr>
        </p:nvSpPr>
        <p:spPr/>
        <p:txBody>
          <a:bodyPr/>
          <a:lstStyle/>
          <a:p>
            <a:pPr>
              <a:defRPr/>
            </a:pPr>
            <a:fld id="{31B1CAF5-2799-477C-81AD-06CD670F26A3}"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304800"/>
            <a:ext cx="8458200" cy="1143000"/>
          </a:xfrm>
        </p:spPr>
        <p:txBody>
          <a:bodyPr/>
          <a:lstStyle/>
          <a:p>
            <a:pPr eaLnBrk="1" hangingPunct="1"/>
            <a:r>
              <a:rPr lang="en-US" smtClean="0"/>
              <a:t>K-Maps for functions of 5 variables</a:t>
            </a:r>
          </a:p>
        </p:txBody>
      </p:sp>
      <p:pic>
        <p:nvPicPr>
          <p:cNvPr id="21507" name="Picture 3" descr="C:\Sandige\2\tiff\22.tif"/>
          <p:cNvPicPr>
            <a:picLocks noChangeAspect="1" noChangeArrowheads="1"/>
          </p:cNvPicPr>
          <p:nvPr/>
        </p:nvPicPr>
        <p:blipFill>
          <a:blip r:embed="rId3"/>
          <a:srcRect r="47942" b="14621"/>
          <a:stretch>
            <a:fillRect/>
          </a:stretch>
        </p:blipFill>
        <p:spPr bwMode="auto">
          <a:xfrm>
            <a:off x="152400" y="1958975"/>
            <a:ext cx="8839200" cy="4633913"/>
          </a:xfrm>
          <a:prstGeom prst="rect">
            <a:avLst/>
          </a:prstGeom>
          <a:noFill/>
          <a:ln w="9525">
            <a:noFill/>
            <a:miter lim="800000"/>
            <a:headEnd/>
            <a:tailEnd/>
          </a:ln>
        </p:spPr>
      </p:pic>
      <p:sp>
        <p:nvSpPr>
          <p:cNvPr id="21508" name="Rectangle 4"/>
          <p:cNvSpPr>
            <a:spLocks noChangeArrowheads="1"/>
          </p:cNvSpPr>
          <p:nvPr/>
        </p:nvSpPr>
        <p:spPr bwMode="auto">
          <a:xfrm>
            <a:off x="533400" y="1379538"/>
            <a:ext cx="2598738" cy="579437"/>
          </a:xfrm>
          <a:prstGeom prst="rect">
            <a:avLst/>
          </a:prstGeom>
          <a:noFill/>
          <a:ln w="9525">
            <a:noFill/>
            <a:miter lim="800000"/>
            <a:headEnd/>
            <a:tailEnd/>
          </a:ln>
        </p:spPr>
        <p:txBody>
          <a:bodyPr wrap="none">
            <a:spAutoFit/>
          </a:bodyPr>
          <a:lstStyle/>
          <a:p>
            <a:r>
              <a:rPr lang="en-US" sz="3200"/>
              <a:t>F(V,W,X,Y,Z)</a:t>
            </a:r>
          </a:p>
        </p:txBody>
      </p:sp>
      <p:sp>
        <p:nvSpPr>
          <p:cNvPr id="21509" name="Text Box 5"/>
          <p:cNvSpPr txBox="1">
            <a:spLocks noChangeArrowheads="1"/>
          </p:cNvSpPr>
          <p:nvPr/>
        </p:nvSpPr>
        <p:spPr bwMode="auto">
          <a:xfrm>
            <a:off x="1100138" y="2438400"/>
            <a:ext cx="2030412" cy="457200"/>
          </a:xfrm>
          <a:prstGeom prst="rect">
            <a:avLst/>
          </a:prstGeom>
          <a:noFill/>
          <a:ln w="9525">
            <a:noFill/>
            <a:miter lim="800000"/>
            <a:headEnd/>
            <a:tailEnd/>
          </a:ln>
        </p:spPr>
        <p:txBody>
          <a:bodyPr wrap="none">
            <a:spAutoFit/>
          </a:bodyPr>
          <a:lstStyle/>
          <a:p>
            <a:pPr algn="ctr"/>
            <a:r>
              <a:rPr lang="en-US" i="1"/>
              <a:t>m</a:t>
            </a:r>
            <a:r>
              <a:rPr lang="en-US" i="1" baseline="-25000"/>
              <a:t>0</a:t>
            </a:r>
            <a:r>
              <a:rPr lang="en-US"/>
              <a:t> through </a:t>
            </a:r>
            <a:r>
              <a:rPr lang="en-US" i="1"/>
              <a:t>m</a:t>
            </a:r>
            <a:r>
              <a:rPr lang="en-US" i="1" baseline="-25000"/>
              <a:t>15</a:t>
            </a:r>
          </a:p>
        </p:txBody>
      </p:sp>
      <p:sp>
        <p:nvSpPr>
          <p:cNvPr id="21510" name="Text Box 6"/>
          <p:cNvSpPr txBox="1">
            <a:spLocks noChangeArrowheads="1"/>
          </p:cNvSpPr>
          <p:nvPr/>
        </p:nvSpPr>
        <p:spPr bwMode="auto">
          <a:xfrm>
            <a:off x="6350000" y="5486400"/>
            <a:ext cx="2132013" cy="457200"/>
          </a:xfrm>
          <a:prstGeom prst="rect">
            <a:avLst/>
          </a:prstGeom>
          <a:noFill/>
          <a:ln w="9525">
            <a:noFill/>
            <a:miter lim="800000"/>
            <a:headEnd/>
            <a:tailEnd/>
          </a:ln>
        </p:spPr>
        <p:txBody>
          <a:bodyPr wrap="none">
            <a:spAutoFit/>
          </a:bodyPr>
          <a:lstStyle/>
          <a:p>
            <a:pPr algn="ctr"/>
            <a:r>
              <a:rPr lang="en-US" i="1"/>
              <a:t>m</a:t>
            </a:r>
            <a:r>
              <a:rPr lang="en-US" i="1" baseline="-25000"/>
              <a:t>16</a:t>
            </a:r>
            <a:r>
              <a:rPr lang="en-US"/>
              <a:t> through </a:t>
            </a:r>
            <a:r>
              <a:rPr lang="en-US" i="1"/>
              <a:t>m</a:t>
            </a:r>
            <a:r>
              <a:rPr lang="en-US" i="1" baseline="-25000"/>
              <a:t>31</a:t>
            </a:r>
          </a:p>
        </p:txBody>
      </p:sp>
      <p:sp>
        <p:nvSpPr>
          <p:cNvPr id="7" name="Slide Number Placeholder 6"/>
          <p:cNvSpPr>
            <a:spLocks noGrp="1"/>
          </p:cNvSpPr>
          <p:nvPr>
            <p:ph type="sldNum" sz="quarter" idx="12"/>
          </p:nvPr>
        </p:nvSpPr>
        <p:spPr/>
        <p:txBody>
          <a:bodyPr/>
          <a:lstStyle/>
          <a:p>
            <a:pPr>
              <a:defRPr/>
            </a:pPr>
            <a:fld id="{31B1CAF5-2799-477C-81AD-06CD670F26A3}"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0"/>
            <a:ext cx="8458200" cy="1143000"/>
          </a:xfrm>
        </p:spPr>
        <p:txBody>
          <a:bodyPr/>
          <a:lstStyle/>
          <a:p>
            <a:pPr eaLnBrk="1" hangingPunct="1"/>
            <a:r>
              <a:rPr lang="en-US" smtClean="0"/>
              <a:t>K-Maps for functions of 5 variables</a:t>
            </a:r>
          </a:p>
        </p:txBody>
      </p:sp>
      <p:pic>
        <p:nvPicPr>
          <p:cNvPr id="22531" name="Picture 3" descr="C:\Sandige\2\tiff\22.tif"/>
          <p:cNvPicPr>
            <a:picLocks noChangeAspect="1" noChangeArrowheads="1"/>
          </p:cNvPicPr>
          <p:nvPr/>
        </p:nvPicPr>
        <p:blipFill>
          <a:blip r:embed="rId3"/>
          <a:srcRect l="51608" b="19977"/>
          <a:stretch>
            <a:fillRect/>
          </a:stretch>
        </p:blipFill>
        <p:spPr bwMode="auto">
          <a:xfrm>
            <a:off x="793192" y="2514600"/>
            <a:ext cx="7207808" cy="3810000"/>
          </a:xfrm>
          <a:prstGeom prst="rect">
            <a:avLst/>
          </a:prstGeom>
          <a:noFill/>
          <a:ln w="9525">
            <a:noFill/>
            <a:miter lim="800000"/>
            <a:headEnd/>
            <a:tailEnd/>
          </a:ln>
        </p:spPr>
      </p:pic>
      <p:sp>
        <p:nvSpPr>
          <p:cNvPr id="22532" name="Rectangle 4"/>
          <p:cNvSpPr>
            <a:spLocks noChangeArrowheads="1"/>
          </p:cNvSpPr>
          <p:nvPr/>
        </p:nvSpPr>
        <p:spPr bwMode="auto">
          <a:xfrm>
            <a:off x="533400" y="1066800"/>
            <a:ext cx="8283575" cy="946150"/>
          </a:xfrm>
          <a:prstGeom prst="rect">
            <a:avLst/>
          </a:prstGeom>
          <a:noFill/>
          <a:ln w="9525">
            <a:noFill/>
            <a:miter lim="800000"/>
            <a:headEnd/>
            <a:tailEnd/>
          </a:ln>
        </p:spPr>
        <p:txBody>
          <a:bodyPr wrap="none">
            <a:spAutoFit/>
          </a:bodyPr>
          <a:lstStyle/>
          <a:p>
            <a:r>
              <a:rPr lang="en-US" sz="2800"/>
              <a:t>F(V,W,X,Y,Z) = </a:t>
            </a:r>
            <a:r>
              <a:rPr lang="en-US" sz="2800">
                <a:latin typeface="Symbol" pitchFamily="18" charset="2"/>
              </a:rPr>
              <a:t>S</a:t>
            </a:r>
            <a:r>
              <a:rPr lang="en-US" sz="2800"/>
              <a:t>(3,7,9,11,12,15,16,19,23,24,27,28,31)</a:t>
            </a:r>
            <a:br>
              <a:rPr lang="en-US" sz="2800"/>
            </a:br>
            <a:r>
              <a:rPr lang="en-US" sz="2800"/>
              <a:t>                             + </a:t>
            </a:r>
            <a:r>
              <a:rPr lang="en-US" sz="2800">
                <a:latin typeface="Symbol" pitchFamily="18" charset="2"/>
              </a:rPr>
              <a:t>S</a:t>
            </a:r>
            <a:r>
              <a:rPr lang="en-US" sz="2800" i="1"/>
              <a:t>md</a:t>
            </a:r>
            <a:r>
              <a:rPr lang="en-US" sz="2800"/>
              <a:t>(4,18,20,26,30)</a:t>
            </a:r>
          </a:p>
        </p:txBody>
      </p:sp>
      <p:sp>
        <p:nvSpPr>
          <p:cNvPr id="5" name="Slide Number Placeholder 4"/>
          <p:cNvSpPr>
            <a:spLocks noGrp="1"/>
          </p:cNvSpPr>
          <p:nvPr>
            <p:ph type="sldNum" sz="quarter" idx="12"/>
          </p:nvPr>
        </p:nvSpPr>
        <p:spPr/>
        <p:txBody>
          <a:bodyPr/>
          <a:lstStyle/>
          <a:p>
            <a:pPr>
              <a:defRPr/>
            </a:pPr>
            <a:fld id="{31B1CAF5-2799-477C-81AD-06CD670F26A3}"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p:cNvSpPr>
            <a:spLocks noGrp="1" noChangeArrowheads="1"/>
          </p:cNvSpPr>
          <p:nvPr>
            <p:ph type="title"/>
          </p:nvPr>
        </p:nvSpPr>
        <p:spPr>
          <a:xfrm>
            <a:off x="0" y="0"/>
            <a:ext cx="9144000" cy="1143000"/>
          </a:xfrm>
          <a:solidFill>
            <a:srgbClr val="FFFF00"/>
          </a:solidFill>
        </p:spPr>
        <p:txBody>
          <a:bodyPr/>
          <a:lstStyle/>
          <a:p>
            <a:r>
              <a:rPr lang="en-US" dirty="0"/>
              <a:t>Deriving Boolean Equations</a:t>
            </a:r>
          </a:p>
        </p:txBody>
      </p:sp>
      <p:sp>
        <p:nvSpPr>
          <p:cNvPr id="632835" name="Rectangle 3"/>
          <p:cNvSpPr>
            <a:spLocks noGrp="1" noChangeArrowheads="1"/>
          </p:cNvSpPr>
          <p:nvPr>
            <p:ph type="body" idx="1"/>
          </p:nvPr>
        </p:nvSpPr>
        <p:spPr>
          <a:xfrm>
            <a:off x="2667000" y="2133600"/>
            <a:ext cx="5562600" cy="4114800"/>
          </a:xfrm>
        </p:spPr>
        <p:txBody>
          <a:bodyPr/>
          <a:lstStyle/>
          <a:p>
            <a:r>
              <a:rPr lang="en-US"/>
              <a:t>A truth table is a complete, unambiguous definition of a Boolean function…</a:t>
            </a:r>
          </a:p>
          <a:p>
            <a:r>
              <a:rPr lang="en-US"/>
              <a:t>But how do we get a Boolean expression from a truth table?</a:t>
            </a:r>
          </a:p>
          <a:p>
            <a:pPr lvl="1"/>
            <a:r>
              <a:rPr lang="en-US"/>
              <a:t>SOP or POS</a:t>
            </a:r>
          </a:p>
        </p:txBody>
      </p:sp>
      <p:sp>
        <p:nvSpPr>
          <p:cNvPr id="632836" name="Text Box 4"/>
          <p:cNvSpPr txBox="1">
            <a:spLocks noChangeArrowheads="1"/>
          </p:cNvSpPr>
          <p:nvPr/>
        </p:nvSpPr>
        <p:spPr bwMode="auto">
          <a:xfrm>
            <a:off x="533400" y="2362200"/>
            <a:ext cx="7543800" cy="3903954"/>
          </a:xfrm>
          <a:prstGeom prst="rect">
            <a:avLst/>
          </a:prstGeom>
          <a:noFill/>
          <a:ln w="9525">
            <a:noFill/>
            <a:miter lim="800000"/>
            <a:headEnd/>
            <a:tailEnd/>
          </a:ln>
          <a:effectLst/>
        </p:spPr>
        <p:txBody>
          <a:bodyPr>
            <a:spAutoFit/>
          </a:bodyPr>
          <a:lstStyle/>
          <a:p>
            <a:pPr marL="457200" indent="-457200">
              <a:lnSpc>
                <a:spcPct val="70000"/>
              </a:lnSpc>
              <a:spcBef>
                <a:spcPct val="50000"/>
              </a:spcBef>
            </a:pPr>
            <a:r>
              <a:rPr lang="en-US" dirty="0"/>
              <a:t>X  Y  Z      F</a:t>
            </a:r>
          </a:p>
          <a:p>
            <a:pPr marL="457200" indent="-457200">
              <a:lnSpc>
                <a:spcPct val="70000"/>
              </a:lnSpc>
              <a:spcBef>
                <a:spcPct val="50000"/>
              </a:spcBef>
            </a:pPr>
            <a:r>
              <a:rPr lang="en-US" dirty="0"/>
              <a:t>0   0   0      0</a:t>
            </a:r>
          </a:p>
          <a:p>
            <a:pPr marL="457200" indent="-457200">
              <a:lnSpc>
                <a:spcPct val="70000"/>
              </a:lnSpc>
              <a:spcBef>
                <a:spcPct val="50000"/>
              </a:spcBef>
            </a:pPr>
            <a:r>
              <a:rPr lang="en-US" dirty="0"/>
              <a:t>0   0   1      0</a:t>
            </a:r>
          </a:p>
          <a:p>
            <a:pPr marL="457200" indent="-457200">
              <a:lnSpc>
                <a:spcPct val="70000"/>
              </a:lnSpc>
              <a:spcBef>
                <a:spcPct val="50000"/>
              </a:spcBef>
            </a:pPr>
            <a:r>
              <a:rPr lang="en-US" dirty="0"/>
              <a:t>0   1   0      0</a:t>
            </a:r>
          </a:p>
          <a:p>
            <a:pPr marL="457200" indent="-457200">
              <a:lnSpc>
                <a:spcPct val="70000"/>
              </a:lnSpc>
              <a:spcBef>
                <a:spcPct val="50000"/>
              </a:spcBef>
            </a:pPr>
            <a:r>
              <a:rPr lang="en-US" dirty="0">
                <a:solidFill>
                  <a:srgbClr val="FF0000"/>
                </a:solidFill>
              </a:rPr>
              <a:t>0   1   1      1</a:t>
            </a:r>
          </a:p>
          <a:p>
            <a:pPr marL="457200" indent="-457200">
              <a:lnSpc>
                <a:spcPct val="70000"/>
              </a:lnSpc>
              <a:spcBef>
                <a:spcPct val="50000"/>
              </a:spcBef>
            </a:pPr>
            <a:r>
              <a:rPr lang="en-US" dirty="0">
                <a:solidFill>
                  <a:srgbClr val="00B0F0"/>
                </a:solidFill>
              </a:rPr>
              <a:t>1   0   0      1</a:t>
            </a:r>
          </a:p>
          <a:p>
            <a:pPr marL="457200" indent="-457200">
              <a:lnSpc>
                <a:spcPct val="70000"/>
              </a:lnSpc>
              <a:spcBef>
                <a:spcPct val="50000"/>
              </a:spcBef>
            </a:pPr>
            <a:r>
              <a:rPr lang="en-US" dirty="0"/>
              <a:t>1   0   1      0</a:t>
            </a:r>
          </a:p>
          <a:p>
            <a:pPr marL="457200" indent="-457200">
              <a:lnSpc>
                <a:spcPct val="70000"/>
              </a:lnSpc>
              <a:spcBef>
                <a:spcPct val="50000"/>
              </a:spcBef>
            </a:pPr>
            <a:r>
              <a:rPr lang="en-US" dirty="0">
                <a:solidFill>
                  <a:srgbClr val="00B050"/>
                </a:solidFill>
              </a:rPr>
              <a:t>1   1   0      1</a:t>
            </a:r>
          </a:p>
          <a:p>
            <a:pPr marL="457200" indent="-457200">
              <a:lnSpc>
                <a:spcPct val="70000"/>
              </a:lnSpc>
              <a:spcBef>
                <a:spcPct val="50000"/>
              </a:spcBef>
            </a:pPr>
            <a:r>
              <a:rPr lang="en-US" dirty="0"/>
              <a:t>1   1   1      0</a:t>
            </a:r>
          </a:p>
        </p:txBody>
      </p:sp>
      <p:sp>
        <p:nvSpPr>
          <p:cNvPr id="632837" name="Line 5"/>
          <p:cNvSpPr>
            <a:spLocks noChangeShapeType="1"/>
          </p:cNvSpPr>
          <p:nvPr/>
        </p:nvSpPr>
        <p:spPr bwMode="auto">
          <a:xfrm>
            <a:off x="533400" y="2743200"/>
            <a:ext cx="1828800" cy="0"/>
          </a:xfrm>
          <a:prstGeom prst="line">
            <a:avLst/>
          </a:prstGeom>
          <a:noFill/>
          <a:ln w="38100">
            <a:solidFill>
              <a:schemeClr val="accent2"/>
            </a:solidFill>
            <a:round/>
            <a:headEnd/>
            <a:tailEnd/>
          </a:ln>
          <a:effectLst/>
        </p:spPr>
        <p:txBody>
          <a:bodyPr/>
          <a:lstStyle/>
          <a:p>
            <a:endParaRPr lang="en-US"/>
          </a:p>
        </p:txBody>
      </p:sp>
      <p:grpSp>
        <p:nvGrpSpPr>
          <p:cNvPr id="632838" name="Group 6"/>
          <p:cNvGrpSpPr>
            <a:grpSpLocks/>
          </p:cNvGrpSpPr>
          <p:nvPr/>
        </p:nvGrpSpPr>
        <p:grpSpPr bwMode="auto">
          <a:xfrm>
            <a:off x="3200400" y="5562600"/>
            <a:ext cx="3663950" cy="457200"/>
            <a:chOff x="1824" y="2292"/>
            <a:chExt cx="2308" cy="288"/>
          </a:xfrm>
        </p:grpSpPr>
        <p:sp>
          <p:nvSpPr>
            <p:cNvPr id="632839" name="Text Box 7"/>
            <p:cNvSpPr txBox="1">
              <a:spLocks noChangeArrowheads="1"/>
            </p:cNvSpPr>
            <p:nvPr/>
          </p:nvSpPr>
          <p:spPr bwMode="auto">
            <a:xfrm>
              <a:off x="1824" y="2292"/>
              <a:ext cx="2308" cy="288"/>
            </a:xfrm>
            <a:prstGeom prst="rect">
              <a:avLst/>
            </a:prstGeom>
            <a:noFill/>
            <a:ln w="9525">
              <a:noFill/>
              <a:miter lim="800000"/>
              <a:headEnd/>
              <a:tailEnd/>
            </a:ln>
            <a:effectLst/>
          </p:spPr>
          <p:txBody>
            <a:bodyPr wrap="none">
              <a:spAutoFit/>
            </a:bodyPr>
            <a:lstStyle/>
            <a:p>
              <a:r>
                <a:rPr lang="en-US" dirty="0"/>
                <a:t>F = </a:t>
              </a:r>
              <a:r>
                <a:rPr lang="en-US" dirty="0">
                  <a:solidFill>
                    <a:srgbClr val="FF0000"/>
                  </a:solidFill>
                </a:rPr>
                <a:t>X</a:t>
              </a:r>
              <a:r>
                <a:rPr lang="en-US" dirty="0">
                  <a:solidFill>
                    <a:srgbClr val="FF0000"/>
                  </a:solidFill>
                  <a:latin typeface="Symbol" pitchFamily="18" charset="2"/>
                </a:rPr>
                <a:t>×</a:t>
              </a:r>
              <a:r>
                <a:rPr lang="en-US" dirty="0">
                  <a:solidFill>
                    <a:srgbClr val="FF0000"/>
                  </a:solidFill>
                </a:rPr>
                <a:t>Y</a:t>
              </a:r>
              <a:r>
                <a:rPr lang="en-US" dirty="0">
                  <a:solidFill>
                    <a:srgbClr val="FF0000"/>
                  </a:solidFill>
                  <a:latin typeface="Symbol" pitchFamily="18" charset="2"/>
                </a:rPr>
                <a:t>×</a:t>
              </a:r>
              <a:r>
                <a:rPr lang="en-US" dirty="0">
                  <a:solidFill>
                    <a:srgbClr val="FF0000"/>
                  </a:solidFill>
                </a:rPr>
                <a:t>Z</a:t>
              </a:r>
              <a:r>
                <a:rPr lang="en-US" dirty="0"/>
                <a:t> + </a:t>
              </a:r>
              <a:r>
                <a:rPr lang="en-US" dirty="0">
                  <a:solidFill>
                    <a:srgbClr val="00B0F0"/>
                  </a:solidFill>
                </a:rPr>
                <a:t>X</a:t>
              </a:r>
              <a:r>
                <a:rPr lang="en-US" dirty="0">
                  <a:solidFill>
                    <a:srgbClr val="00B0F0"/>
                  </a:solidFill>
                  <a:latin typeface="Symbol" pitchFamily="18" charset="2"/>
                </a:rPr>
                <a:t>×</a:t>
              </a:r>
              <a:r>
                <a:rPr lang="en-US" dirty="0">
                  <a:solidFill>
                    <a:srgbClr val="00B0F0"/>
                  </a:solidFill>
                </a:rPr>
                <a:t>Y</a:t>
              </a:r>
              <a:r>
                <a:rPr lang="en-US" dirty="0">
                  <a:solidFill>
                    <a:srgbClr val="00B0F0"/>
                  </a:solidFill>
                  <a:latin typeface="Symbol" pitchFamily="18" charset="2"/>
                </a:rPr>
                <a:t>×</a:t>
              </a:r>
              <a:r>
                <a:rPr lang="en-US" dirty="0">
                  <a:solidFill>
                    <a:srgbClr val="00B0F0"/>
                  </a:solidFill>
                </a:rPr>
                <a:t>Z</a:t>
              </a:r>
              <a:r>
                <a:rPr lang="en-US" dirty="0"/>
                <a:t> + </a:t>
              </a:r>
              <a:r>
                <a:rPr lang="en-US" dirty="0">
                  <a:solidFill>
                    <a:srgbClr val="00B050"/>
                  </a:solidFill>
                </a:rPr>
                <a:t>X</a:t>
              </a:r>
              <a:r>
                <a:rPr lang="en-US" dirty="0">
                  <a:solidFill>
                    <a:srgbClr val="00B050"/>
                  </a:solidFill>
                  <a:latin typeface="Symbol" pitchFamily="18" charset="2"/>
                </a:rPr>
                <a:t>×</a:t>
              </a:r>
              <a:r>
                <a:rPr lang="en-US" dirty="0">
                  <a:solidFill>
                    <a:srgbClr val="00B050"/>
                  </a:solidFill>
                </a:rPr>
                <a:t>Y</a:t>
              </a:r>
              <a:r>
                <a:rPr lang="en-US" dirty="0">
                  <a:solidFill>
                    <a:srgbClr val="00B050"/>
                  </a:solidFill>
                  <a:latin typeface="Symbol" pitchFamily="18" charset="2"/>
                </a:rPr>
                <a:t>×</a:t>
              </a:r>
              <a:r>
                <a:rPr lang="en-US" dirty="0">
                  <a:solidFill>
                    <a:srgbClr val="00B050"/>
                  </a:solidFill>
                </a:rPr>
                <a:t>Z</a:t>
              </a:r>
            </a:p>
          </p:txBody>
        </p:sp>
        <p:sp>
          <p:nvSpPr>
            <p:cNvPr id="632840" name="Line 8"/>
            <p:cNvSpPr>
              <a:spLocks noChangeShapeType="1"/>
            </p:cNvSpPr>
            <p:nvPr/>
          </p:nvSpPr>
          <p:spPr bwMode="auto">
            <a:xfrm flipH="1">
              <a:off x="2160" y="2352"/>
              <a:ext cx="192" cy="0"/>
            </a:xfrm>
            <a:prstGeom prst="line">
              <a:avLst/>
            </a:prstGeom>
            <a:noFill/>
            <a:ln w="19050">
              <a:solidFill>
                <a:schemeClr val="tx1"/>
              </a:solidFill>
              <a:round/>
              <a:headEnd/>
              <a:tailEnd/>
            </a:ln>
            <a:effectLst/>
          </p:spPr>
          <p:txBody>
            <a:bodyPr/>
            <a:lstStyle/>
            <a:p>
              <a:endParaRPr lang="en-US"/>
            </a:p>
          </p:txBody>
        </p:sp>
        <p:sp>
          <p:nvSpPr>
            <p:cNvPr id="632841" name="Line 9"/>
            <p:cNvSpPr>
              <a:spLocks noChangeShapeType="1"/>
            </p:cNvSpPr>
            <p:nvPr/>
          </p:nvSpPr>
          <p:spPr bwMode="auto">
            <a:xfrm flipH="1">
              <a:off x="3072" y="2352"/>
              <a:ext cx="144" cy="0"/>
            </a:xfrm>
            <a:prstGeom prst="line">
              <a:avLst/>
            </a:prstGeom>
            <a:noFill/>
            <a:ln w="19050">
              <a:solidFill>
                <a:schemeClr val="tx1"/>
              </a:solidFill>
              <a:round/>
              <a:headEnd/>
              <a:tailEnd/>
            </a:ln>
            <a:effectLst/>
          </p:spPr>
          <p:txBody>
            <a:bodyPr/>
            <a:lstStyle/>
            <a:p>
              <a:endParaRPr lang="en-US"/>
            </a:p>
          </p:txBody>
        </p:sp>
        <p:sp>
          <p:nvSpPr>
            <p:cNvPr id="632842" name="Line 10"/>
            <p:cNvSpPr>
              <a:spLocks noChangeShapeType="1"/>
            </p:cNvSpPr>
            <p:nvPr/>
          </p:nvSpPr>
          <p:spPr bwMode="auto">
            <a:xfrm flipH="1">
              <a:off x="3264" y="2352"/>
              <a:ext cx="144" cy="0"/>
            </a:xfrm>
            <a:prstGeom prst="line">
              <a:avLst/>
            </a:prstGeom>
            <a:noFill/>
            <a:ln w="19050">
              <a:solidFill>
                <a:schemeClr val="tx1"/>
              </a:solidFill>
              <a:round/>
              <a:headEnd/>
              <a:tailEnd/>
            </a:ln>
            <a:effectLst/>
          </p:spPr>
          <p:txBody>
            <a:bodyPr/>
            <a:lstStyle/>
            <a:p>
              <a:endParaRPr lang="en-US"/>
            </a:p>
          </p:txBody>
        </p:sp>
        <p:sp>
          <p:nvSpPr>
            <p:cNvPr id="632843" name="Line 11"/>
            <p:cNvSpPr>
              <a:spLocks noChangeShapeType="1"/>
            </p:cNvSpPr>
            <p:nvPr/>
          </p:nvSpPr>
          <p:spPr bwMode="auto">
            <a:xfrm flipH="1">
              <a:off x="3936" y="2352"/>
              <a:ext cx="144" cy="0"/>
            </a:xfrm>
            <a:prstGeom prst="line">
              <a:avLst/>
            </a:prstGeom>
            <a:noFill/>
            <a:ln w="19050">
              <a:solidFill>
                <a:schemeClr val="tx1"/>
              </a:solidFill>
              <a:round/>
              <a:headEnd/>
              <a:tailEnd/>
            </a:ln>
            <a:effectLst/>
          </p:spPr>
          <p:txBody>
            <a:bodyPr/>
            <a:lstStyle/>
            <a:p>
              <a:endParaRPr lang="en-US"/>
            </a:p>
          </p:txBody>
        </p:sp>
      </p:grpSp>
      <p:sp>
        <p:nvSpPr>
          <p:cNvPr id="632844" name="AutoShape 12"/>
          <p:cNvSpPr>
            <a:spLocks/>
          </p:cNvSpPr>
          <p:nvPr/>
        </p:nvSpPr>
        <p:spPr bwMode="auto">
          <a:xfrm>
            <a:off x="2362200" y="2438400"/>
            <a:ext cx="304800" cy="3733800"/>
          </a:xfrm>
          <a:prstGeom prst="rightBrace">
            <a:avLst>
              <a:gd name="adj1" fmla="val 102083"/>
              <a:gd name="adj2" fmla="val 50000"/>
            </a:avLst>
          </a:prstGeom>
          <a:noFill/>
          <a:ln w="9525">
            <a:solidFill>
              <a:schemeClr val="tx1"/>
            </a:solidFill>
            <a:round/>
            <a:headEnd/>
            <a:tailEnd/>
          </a:ln>
          <a:effectLst/>
        </p:spPr>
        <p:txBody>
          <a:bodyPr wrap="none" anchor="ctr"/>
          <a:lstStyle/>
          <a:p>
            <a:endParaRPr lang="en-US"/>
          </a:p>
        </p:txBody>
      </p:sp>
      <p:sp>
        <p:nvSpPr>
          <p:cNvPr id="632845" name="Line 13"/>
          <p:cNvSpPr>
            <a:spLocks noChangeShapeType="1"/>
          </p:cNvSpPr>
          <p:nvPr/>
        </p:nvSpPr>
        <p:spPr bwMode="auto">
          <a:xfrm>
            <a:off x="2667000" y="4419600"/>
            <a:ext cx="609600" cy="1219200"/>
          </a:xfrm>
          <a:prstGeom prst="line">
            <a:avLst/>
          </a:prstGeom>
          <a:noFill/>
          <a:ln w="9525">
            <a:solidFill>
              <a:srgbClr val="FF0000"/>
            </a:solidFill>
            <a:round/>
            <a:headEnd/>
            <a:tailEnd type="triangle" w="med" len="med"/>
          </a:ln>
          <a:effectLst/>
        </p:spPr>
        <p:txBody>
          <a:bodyPr/>
          <a:lstStyle/>
          <a:p>
            <a:endParaRPr lang="en-US"/>
          </a:p>
        </p:txBody>
      </p:sp>
      <p:sp>
        <p:nvSpPr>
          <p:cNvPr id="16" name="Slide Number Placeholder 15"/>
          <p:cNvSpPr>
            <a:spLocks noGrp="1"/>
          </p:cNvSpPr>
          <p:nvPr>
            <p:ph type="sldNum" sz="quarter" idx="12"/>
          </p:nvPr>
        </p:nvSpPr>
        <p:spPr/>
        <p:txBody>
          <a:bodyPr/>
          <a:lstStyle/>
          <a:p>
            <a:fld id="{92DE94AF-0A46-4C62-BFD8-CD250773C895}"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328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05968" y="1524000"/>
            <a:ext cx="7952232" cy="4724400"/>
          </a:xfrm>
          <a:solidFill>
            <a:srgbClr val="FFFF00"/>
          </a:solidFill>
        </p:spPr>
        <p:txBody>
          <a:bodyPr/>
          <a:lstStyle/>
          <a:p>
            <a:pPr eaLnBrk="1" hangingPunct="1"/>
            <a:r>
              <a:rPr lang="en-US" sz="9600" b="1" dirty="0" smtClean="0">
                <a:solidFill>
                  <a:srgbClr val="FF0000"/>
                </a:solidFill>
                <a:effectLst>
                  <a:outerShdw blurRad="38100" dist="38100" dir="2700000" algn="tl">
                    <a:srgbClr val="000000">
                      <a:alpha val="43137"/>
                    </a:srgbClr>
                  </a:outerShdw>
                </a:effectLst>
              </a:rPr>
              <a:t>Using K-Maps to Reduce Functions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304800"/>
            <a:ext cx="8610600" cy="1143000"/>
          </a:xfrm>
        </p:spPr>
        <p:txBody>
          <a:bodyPr/>
          <a:lstStyle/>
          <a:p>
            <a:pPr eaLnBrk="1" hangingPunct="1"/>
            <a:r>
              <a:rPr lang="en-US" smtClean="0"/>
              <a:t>Using K-Maps to Reduce Functions</a:t>
            </a:r>
          </a:p>
        </p:txBody>
      </p:sp>
      <p:pic>
        <p:nvPicPr>
          <p:cNvPr id="23555" name="Picture 3" descr="C:\Sandige\2\tiff\23.tif"/>
          <p:cNvPicPr>
            <a:picLocks noChangeAspect="1" noChangeArrowheads="1"/>
          </p:cNvPicPr>
          <p:nvPr/>
        </p:nvPicPr>
        <p:blipFill>
          <a:blip r:embed="rId2"/>
          <a:srcRect l="22659" r="22632" b="17270"/>
          <a:stretch>
            <a:fillRect/>
          </a:stretch>
        </p:blipFill>
        <p:spPr bwMode="auto">
          <a:xfrm>
            <a:off x="152400" y="2438400"/>
            <a:ext cx="7086600" cy="4259263"/>
          </a:xfrm>
          <a:prstGeom prst="rect">
            <a:avLst/>
          </a:prstGeom>
          <a:noFill/>
          <a:ln w="9525">
            <a:noFill/>
            <a:miter lim="800000"/>
            <a:headEnd/>
            <a:tailEnd/>
          </a:ln>
        </p:spPr>
      </p:pic>
      <p:sp>
        <p:nvSpPr>
          <p:cNvPr id="23556" name="Text Box 4"/>
          <p:cNvSpPr txBox="1">
            <a:spLocks noChangeArrowheads="1"/>
          </p:cNvSpPr>
          <p:nvPr/>
        </p:nvSpPr>
        <p:spPr bwMode="auto">
          <a:xfrm>
            <a:off x="609600" y="1524000"/>
            <a:ext cx="7445375" cy="457200"/>
          </a:xfrm>
          <a:prstGeom prst="rect">
            <a:avLst/>
          </a:prstGeom>
          <a:noFill/>
          <a:ln w="9525">
            <a:noFill/>
            <a:miter lim="800000"/>
            <a:headEnd/>
            <a:tailEnd/>
          </a:ln>
        </p:spPr>
        <p:txBody>
          <a:bodyPr wrap="none">
            <a:spAutoFit/>
          </a:bodyPr>
          <a:lstStyle/>
          <a:p>
            <a:r>
              <a:rPr lang="en-US"/>
              <a:t>Assume you’ve plotted the K-map for F(X,Y,Z) as follows:</a:t>
            </a:r>
          </a:p>
        </p:txBody>
      </p:sp>
      <p:sp>
        <p:nvSpPr>
          <p:cNvPr id="5" name="Slide Number Placeholder 4"/>
          <p:cNvSpPr>
            <a:spLocks noGrp="1"/>
          </p:cNvSpPr>
          <p:nvPr>
            <p:ph type="sldNum" sz="quarter" idx="12"/>
          </p:nvPr>
        </p:nvSpPr>
        <p:spPr/>
        <p:txBody>
          <a:bodyPr/>
          <a:lstStyle/>
          <a:p>
            <a:pPr>
              <a:defRPr/>
            </a:pPr>
            <a:fld id="{31B1CAF5-2799-477C-81AD-06CD670F26A3}" type="slidenum">
              <a:rPr lang="en-US" smtClean="0"/>
              <a:pPr>
                <a:defRPr/>
              </a:pPr>
              <a:t>41</a:t>
            </a:fld>
            <a:endParaRPr lang="en-US"/>
          </a:p>
        </p:txBody>
      </p:sp>
    </p:spTree>
    <p:extLst>
      <p:ext uri="{BB962C8B-B14F-4D97-AF65-F5344CB8AC3E}">
        <p14:creationId xmlns:p14="http://schemas.microsoft.com/office/powerpoint/2010/main" val="19863136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304800"/>
            <a:ext cx="8610600" cy="1143000"/>
          </a:xfrm>
        </p:spPr>
        <p:txBody>
          <a:bodyPr/>
          <a:lstStyle/>
          <a:p>
            <a:pPr eaLnBrk="1" hangingPunct="1"/>
            <a:r>
              <a:rPr lang="en-US" smtClean="0"/>
              <a:t>Using K-Maps to Reduce Functions</a:t>
            </a:r>
          </a:p>
        </p:txBody>
      </p:sp>
      <p:pic>
        <p:nvPicPr>
          <p:cNvPr id="24579" name="Picture 3" descr="C:\Sandige\2\tiff\23.tif"/>
          <p:cNvPicPr>
            <a:picLocks noChangeAspect="1" noChangeArrowheads="1"/>
          </p:cNvPicPr>
          <p:nvPr/>
        </p:nvPicPr>
        <p:blipFill>
          <a:blip r:embed="rId3"/>
          <a:srcRect l="22659" r="22632" b="17270"/>
          <a:stretch>
            <a:fillRect/>
          </a:stretch>
        </p:blipFill>
        <p:spPr bwMode="auto">
          <a:xfrm>
            <a:off x="152400" y="2438400"/>
            <a:ext cx="7086600" cy="4259263"/>
          </a:xfrm>
          <a:prstGeom prst="rect">
            <a:avLst/>
          </a:prstGeom>
          <a:noFill/>
          <a:ln w="9525">
            <a:noFill/>
            <a:miter lim="800000"/>
            <a:headEnd/>
            <a:tailEnd/>
          </a:ln>
        </p:spPr>
      </p:pic>
      <p:sp>
        <p:nvSpPr>
          <p:cNvPr id="24580" name="Text Box 4"/>
          <p:cNvSpPr txBox="1">
            <a:spLocks noChangeArrowheads="1"/>
          </p:cNvSpPr>
          <p:nvPr/>
        </p:nvSpPr>
        <p:spPr bwMode="auto">
          <a:xfrm>
            <a:off x="381000" y="1524000"/>
            <a:ext cx="8435975" cy="457200"/>
          </a:xfrm>
          <a:prstGeom prst="rect">
            <a:avLst/>
          </a:prstGeom>
          <a:noFill/>
          <a:ln w="9525">
            <a:noFill/>
            <a:miter lim="800000"/>
            <a:headEnd/>
            <a:tailEnd/>
          </a:ln>
        </p:spPr>
        <p:txBody>
          <a:bodyPr wrap="none">
            <a:spAutoFit/>
          </a:bodyPr>
          <a:lstStyle/>
          <a:p>
            <a:r>
              <a:rPr lang="en-US"/>
              <a:t>You want to obtain a reduced expression for F(X,Y,Z) in SOP form</a:t>
            </a:r>
          </a:p>
        </p:txBody>
      </p:sp>
      <p:sp>
        <p:nvSpPr>
          <p:cNvPr id="5" name="Slide Number Placeholder 4"/>
          <p:cNvSpPr>
            <a:spLocks noGrp="1"/>
          </p:cNvSpPr>
          <p:nvPr>
            <p:ph type="sldNum" sz="quarter" idx="12"/>
          </p:nvPr>
        </p:nvSpPr>
        <p:spPr/>
        <p:txBody>
          <a:bodyPr/>
          <a:lstStyle/>
          <a:p>
            <a:pPr>
              <a:defRPr/>
            </a:pPr>
            <a:fld id="{31B1CAF5-2799-477C-81AD-06CD670F26A3}"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4800" y="152400"/>
            <a:ext cx="8458200" cy="1143000"/>
          </a:xfrm>
        </p:spPr>
        <p:txBody>
          <a:bodyPr/>
          <a:lstStyle/>
          <a:p>
            <a:pPr eaLnBrk="1" hangingPunct="1"/>
            <a:r>
              <a:rPr lang="en-US" smtClean="0"/>
              <a:t>Using K-Maps to Reduce Functions</a:t>
            </a:r>
          </a:p>
        </p:txBody>
      </p:sp>
      <p:sp>
        <p:nvSpPr>
          <p:cNvPr id="25603" name="Rectangle 6"/>
          <p:cNvSpPr>
            <a:spLocks noGrp="1" noChangeArrowheads="1"/>
          </p:cNvSpPr>
          <p:nvPr>
            <p:ph type="body" sz="half" idx="2"/>
          </p:nvPr>
        </p:nvSpPr>
        <p:spPr>
          <a:xfrm>
            <a:off x="4876800" y="1981200"/>
            <a:ext cx="4267200" cy="2514600"/>
          </a:xfrm>
        </p:spPr>
        <p:txBody>
          <a:bodyPr/>
          <a:lstStyle/>
          <a:p>
            <a:pPr eaLnBrk="1" hangingPunct="1"/>
            <a:r>
              <a:rPr lang="en-US" sz="2800" smtClean="0"/>
              <a:t>Need to “cover” 1s</a:t>
            </a:r>
          </a:p>
          <a:p>
            <a:pPr eaLnBrk="1" hangingPunct="1"/>
            <a:r>
              <a:rPr lang="en-US" sz="2800" smtClean="0"/>
              <a:t>Fewest product terms</a:t>
            </a:r>
          </a:p>
          <a:p>
            <a:pPr eaLnBrk="1" hangingPunct="1"/>
            <a:r>
              <a:rPr lang="en-US" sz="2800" smtClean="0"/>
              <a:t>Simplest expressions</a:t>
            </a:r>
          </a:p>
          <a:p>
            <a:pPr lvl="1" eaLnBrk="1" hangingPunct="1"/>
            <a:r>
              <a:rPr lang="en-US" sz="2400" smtClean="0"/>
              <a:t>(fewest variables)</a:t>
            </a:r>
          </a:p>
        </p:txBody>
      </p:sp>
      <p:pic>
        <p:nvPicPr>
          <p:cNvPr id="25604" name="Picture 3" descr="C:\Sandige\2\tiff\23.tif"/>
          <p:cNvPicPr>
            <a:picLocks noChangeAspect="1" noChangeArrowheads="1"/>
          </p:cNvPicPr>
          <p:nvPr/>
        </p:nvPicPr>
        <p:blipFill>
          <a:blip r:embed="rId3"/>
          <a:srcRect l="22659" r="22632" b="17270"/>
          <a:stretch>
            <a:fillRect/>
          </a:stretch>
        </p:blipFill>
        <p:spPr bwMode="auto">
          <a:xfrm>
            <a:off x="228600" y="1981200"/>
            <a:ext cx="4419600" cy="2655888"/>
          </a:xfrm>
          <a:prstGeom prst="rect">
            <a:avLst/>
          </a:prstGeom>
          <a:noFill/>
          <a:ln w="9525">
            <a:noFill/>
            <a:miter lim="800000"/>
            <a:headEnd/>
            <a:tailEnd/>
          </a:ln>
        </p:spPr>
      </p:pic>
      <p:sp>
        <p:nvSpPr>
          <p:cNvPr id="25605" name="Text Box 4"/>
          <p:cNvSpPr txBox="1">
            <a:spLocks noChangeArrowheads="1"/>
          </p:cNvSpPr>
          <p:nvPr/>
        </p:nvSpPr>
        <p:spPr bwMode="auto">
          <a:xfrm>
            <a:off x="304800" y="1295400"/>
            <a:ext cx="8435975" cy="457200"/>
          </a:xfrm>
          <a:prstGeom prst="rect">
            <a:avLst/>
          </a:prstGeom>
          <a:noFill/>
          <a:ln w="9525">
            <a:noFill/>
            <a:miter lim="800000"/>
            <a:headEnd/>
            <a:tailEnd/>
          </a:ln>
        </p:spPr>
        <p:txBody>
          <a:bodyPr wrap="none">
            <a:spAutoFit/>
          </a:bodyPr>
          <a:lstStyle/>
          <a:p>
            <a:r>
              <a:rPr lang="en-US"/>
              <a:t>You want to obtain a reduced expression for F(X,Y,Z) in SOP form</a:t>
            </a:r>
          </a:p>
        </p:txBody>
      </p:sp>
      <p:pic>
        <p:nvPicPr>
          <p:cNvPr id="25606" name="Picture 7" descr="C:\Sandige\2\tiff\24.tif"/>
          <p:cNvPicPr>
            <a:picLocks noChangeAspect="1" noChangeArrowheads="1"/>
          </p:cNvPicPr>
          <p:nvPr/>
        </p:nvPicPr>
        <p:blipFill>
          <a:blip r:embed="rId4"/>
          <a:srcRect l="18297" r="20647" b="23970"/>
          <a:stretch>
            <a:fillRect/>
          </a:stretch>
        </p:blipFill>
        <p:spPr bwMode="auto">
          <a:xfrm>
            <a:off x="4343400" y="4114800"/>
            <a:ext cx="4648200" cy="2611438"/>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2FB88C10-B996-4B2B-B44B-BD456FCF84DC}"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8600" y="304800"/>
            <a:ext cx="8686800" cy="1143000"/>
          </a:xfrm>
        </p:spPr>
        <p:txBody>
          <a:bodyPr/>
          <a:lstStyle/>
          <a:p>
            <a:pPr eaLnBrk="1" hangingPunct="1"/>
            <a:r>
              <a:rPr lang="en-US" smtClean="0"/>
              <a:t>Using K-Maps to Reduce Functions</a:t>
            </a:r>
          </a:p>
        </p:txBody>
      </p:sp>
      <p:sp>
        <p:nvSpPr>
          <p:cNvPr id="26627" name="Rectangle 4"/>
          <p:cNvSpPr>
            <a:spLocks noGrp="1" noChangeArrowheads="1"/>
          </p:cNvSpPr>
          <p:nvPr>
            <p:ph type="body" sz="half" idx="2"/>
          </p:nvPr>
        </p:nvSpPr>
        <p:spPr>
          <a:xfrm>
            <a:off x="4495800" y="1371600"/>
            <a:ext cx="4648200" cy="4114800"/>
          </a:xfrm>
        </p:spPr>
        <p:txBody>
          <a:bodyPr/>
          <a:lstStyle/>
          <a:p>
            <a:pPr marL="457200" indent="-457200" eaLnBrk="1" hangingPunct="1">
              <a:lnSpc>
                <a:spcPct val="90000"/>
              </a:lnSpc>
              <a:buFontTx/>
              <a:buNone/>
            </a:pPr>
            <a:endParaRPr lang="en-US" sz="2000" smtClean="0"/>
          </a:p>
          <a:p>
            <a:pPr marL="457200" indent="-457200" eaLnBrk="1" hangingPunct="1">
              <a:lnSpc>
                <a:spcPct val="90000"/>
              </a:lnSpc>
            </a:pPr>
            <a:r>
              <a:rPr lang="en-US" sz="2000" smtClean="0"/>
              <a:t>Circle all isolated 0-cubes</a:t>
            </a:r>
            <a:br>
              <a:rPr lang="en-US" sz="2000" smtClean="0"/>
            </a:br>
            <a:endParaRPr lang="en-US" sz="2000" smtClean="0"/>
          </a:p>
          <a:p>
            <a:pPr marL="457200" indent="-457200" eaLnBrk="1" hangingPunct="1">
              <a:lnSpc>
                <a:spcPct val="90000"/>
              </a:lnSpc>
            </a:pPr>
            <a:r>
              <a:rPr lang="en-US" sz="2000" smtClean="0"/>
              <a:t>Circle all 1-cubes not completely contained in a larger cube</a:t>
            </a:r>
            <a:br>
              <a:rPr lang="en-US" sz="2000" smtClean="0"/>
            </a:br>
            <a:endParaRPr lang="en-US" sz="2000" smtClean="0"/>
          </a:p>
          <a:p>
            <a:pPr marL="457200" indent="-457200" eaLnBrk="1" hangingPunct="1">
              <a:lnSpc>
                <a:spcPct val="90000"/>
              </a:lnSpc>
            </a:pPr>
            <a:r>
              <a:rPr lang="en-US" sz="2000" smtClean="0"/>
              <a:t>Continue for 2, 3, 4-cubes</a:t>
            </a:r>
            <a:br>
              <a:rPr lang="en-US" sz="2000" smtClean="0"/>
            </a:br>
            <a:endParaRPr lang="en-US" sz="2000" smtClean="0"/>
          </a:p>
          <a:p>
            <a:pPr marL="457200" indent="-457200" eaLnBrk="1" hangingPunct="1">
              <a:lnSpc>
                <a:spcPct val="90000"/>
              </a:lnSpc>
            </a:pPr>
            <a:r>
              <a:rPr lang="en-US" sz="2000" smtClean="0"/>
              <a:t>Write the product terms (prime implicants) and OR them together</a:t>
            </a:r>
            <a:br>
              <a:rPr lang="en-US" sz="2000" smtClean="0"/>
            </a:br>
            <a:endParaRPr lang="en-US" sz="2000" smtClean="0"/>
          </a:p>
          <a:p>
            <a:pPr marL="457200" indent="-457200" eaLnBrk="1" hangingPunct="1">
              <a:lnSpc>
                <a:spcPct val="90000"/>
              </a:lnSpc>
            </a:pPr>
            <a:r>
              <a:rPr lang="en-US" sz="2000" smtClean="0"/>
              <a:t>Write the expression for each product term</a:t>
            </a:r>
            <a:br>
              <a:rPr lang="en-US" sz="2000" smtClean="0"/>
            </a:br>
            <a:r>
              <a:rPr lang="en-US" sz="2000" smtClean="0"/>
              <a:t>  </a:t>
            </a:r>
          </a:p>
        </p:txBody>
      </p:sp>
      <p:pic>
        <p:nvPicPr>
          <p:cNvPr id="26628" name="Picture 5" descr="C:\Sandige\2\tiff\23.tif"/>
          <p:cNvPicPr>
            <a:picLocks noChangeAspect="1" noChangeArrowheads="1"/>
          </p:cNvPicPr>
          <p:nvPr/>
        </p:nvPicPr>
        <p:blipFill>
          <a:blip r:embed="rId2"/>
          <a:srcRect l="22659" r="22632" b="17270"/>
          <a:stretch>
            <a:fillRect/>
          </a:stretch>
        </p:blipFill>
        <p:spPr bwMode="auto">
          <a:xfrm>
            <a:off x="76200" y="1981200"/>
            <a:ext cx="4419600" cy="265588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FB88C10-B996-4B2B-B44B-BD456FCF84DC}"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1000" y="304800"/>
            <a:ext cx="8610600" cy="1143000"/>
          </a:xfrm>
        </p:spPr>
        <p:txBody>
          <a:bodyPr/>
          <a:lstStyle/>
          <a:p>
            <a:pPr eaLnBrk="1" hangingPunct="1"/>
            <a:r>
              <a:rPr lang="en-US" smtClean="0"/>
              <a:t>Using K-Maps to Reduce Functions</a:t>
            </a:r>
          </a:p>
        </p:txBody>
      </p:sp>
      <p:pic>
        <p:nvPicPr>
          <p:cNvPr id="27651" name="Picture 3" descr="C:\Sandige\2\tiff\23.tif"/>
          <p:cNvPicPr>
            <a:picLocks noChangeAspect="1" noChangeArrowheads="1"/>
          </p:cNvPicPr>
          <p:nvPr/>
        </p:nvPicPr>
        <p:blipFill>
          <a:blip r:embed="rId3"/>
          <a:srcRect l="22659" r="22632" b="17270"/>
          <a:stretch>
            <a:fillRect/>
          </a:stretch>
        </p:blipFill>
        <p:spPr bwMode="auto">
          <a:xfrm>
            <a:off x="838200" y="1524000"/>
            <a:ext cx="7086600" cy="4259263"/>
          </a:xfrm>
          <a:prstGeom prst="rect">
            <a:avLst/>
          </a:prstGeom>
          <a:noFill/>
          <a:ln w="9525">
            <a:noFill/>
            <a:miter lim="800000"/>
            <a:headEnd/>
            <a:tailEnd/>
          </a:ln>
        </p:spPr>
      </p:pic>
      <p:grpSp>
        <p:nvGrpSpPr>
          <p:cNvPr id="2" name="Group 10"/>
          <p:cNvGrpSpPr>
            <a:grpSpLocks/>
          </p:cNvGrpSpPr>
          <p:nvPr/>
        </p:nvGrpSpPr>
        <p:grpSpPr bwMode="auto">
          <a:xfrm>
            <a:off x="3962400" y="2895600"/>
            <a:ext cx="3048000" cy="685800"/>
            <a:chOff x="2496" y="1824"/>
            <a:chExt cx="1920" cy="432"/>
          </a:xfrm>
        </p:grpSpPr>
        <p:sp>
          <p:nvSpPr>
            <p:cNvPr id="27666" name="Rectangle 7"/>
            <p:cNvSpPr>
              <a:spLocks noChangeArrowheads="1"/>
            </p:cNvSpPr>
            <p:nvPr/>
          </p:nvSpPr>
          <p:spPr bwMode="auto">
            <a:xfrm>
              <a:off x="2496" y="1824"/>
              <a:ext cx="432" cy="432"/>
            </a:xfrm>
            <a:prstGeom prst="rect">
              <a:avLst/>
            </a:prstGeom>
            <a:solidFill>
              <a:srgbClr val="FF0000">
                <a:alpha val="50195"/>
              </a:srgbClr>
            </a:solidFill>
            <a:ln w="9525">
              <a:solidFill>
                <a:schemeClr val="tx1"/>
              </a:solidFill>
              <a:miter lim="800000"/>
              <a:headEnd/>
              <a:tailEnd/>
            </a:ln>
          </p:spPr>
          <p:txBody>
            <a:bodyPr wrap="none" anchor="ctr"/>
            <a:lstStyle/>
            <a:p>
              <a:endParaRPr lang="en-US"/>
            </a:p>
          </p:txBody>
        </p:sp>
        <p:sp>
          <p:nvSpPr>
            <p:cNvPr id="27667" name="Rectangle 8"/>
            <p:cNvSpPr>
              <a:spLocks noChangeArrowheads="1"/>
            </p:cNvSpPr>
            <p:nvPr/>
          </p:nvSpPr>
          <p:spPr bwMode="auto">
            <a:xfrm>
              <a:off x="3984" y="1824"/>
              <a:ext cx="432" cy="432"/>
            </a:xfrm>
            <a:prstGeom prst="rect">
              <a:avLst/>
            </a:prstGeom>
            <a:solidFill>
              <a:srgbClr val="FF0000">
                <a:alpha val="50195"/>
              </a:srgbClr>
            </a:solidFill>
            <a:ln w="9525">
              <a:solidFill>
                <a:schemeClr val="tx1"/>
              </a:solidFill>
              <a:miter lim="800000"/>
              <a:headEnd/>
              <a:tailEnd/>
            </a:ln>
          </p:spPr>
          <p:txBody>
            <a:bodyPr wrap="none" anchor="ctr"/>
            <a:lstStyle/>
            <a:p>
              <a:endParaRPr lang="en-US"/>
            </a:p>
          </p:txBody>
        </p:sp>
      </p:grpSp>
      <p:sp>
        <p:nvSpPr>
          <p:cNvPr id="249865" name="Oval 9"/>
          <p:cNvSpPr>
            <a:spLocks noChangeArrowheads="1"/>
          </p:cNvSpPr>
          <p:nvPr/>
        </p:nvSpPr>
        <p:spPr bwMode="auto">
          <a:xfrm>
            <a:off x="5029200" y="1524000"/>
            <a:ext cx="685800" cy="685800"/>
          </a:xfrm>
          <a:prstGeom prst="ellipse">
            <a:avLst/>
          </a:prstGeom>
          <a:noFill/>
          <a:ln w="38100">
            <a:solidFill>
              <a:srgbClr val="FF0000"/>
            </a:solidFill>
            <a:round/>
            <a:headEnd/>
            <a:tailEnd/>
          </a:ln>
        </p:spPr>
        <p:txBody>
          <a:bodyPr wrap="none" anchor="ctr"/>
          <a:lstStyle/>
          <a:p>
            <a:endParaRPr lang="en-US"/>
          </a:p>
        </p:txBody>
      </p:sp>
      <p:grpSp>
        <p:nvGrpSpPr>
          <p:cNvPr id="3" name="Group 14"/>
          <p:cNvGrpSpPr>
            <a:grpSpLocks/>
          </p:cNvGrpSpPr>
          <p:nvPr/>
        </p:nvGrpSpPr>
        <p:grpSpPr bwMode="auto">
          <a:xfrm>
            <a:off x="4800600" y="3657600"/>
            <a:ext cx="1371600" cy="685800"/>
            <a:chOff x="3024" y="2304"/>
            <a:chExt cx="864" cy="432"/>
          </a:xfrm>
        </p:grpSpPr>
        <p:sp>
          <p:nvSpPr>
            <p:cNvPr id="27664" name="Rectangle 12"/>
            <p:cNvSpPr>
              <a:spLocks noChangeArrowheads="1"/>
            </p:cNvSpPr>
            <p:nvPr/>
          </p:nvSpPr>
          <p:spPr bwMode="auto">
            <a:xfrm>
              <a:off x="3024" y="2304"/>
              <a:ext cx="432" cy="432"/>
            </a:xfrm>
            <a:prstGeom prst="rect">
              <a:avLst/>
            </a:prstGeom>
            <a:solidFill>
              <a:srgbClr val="FF0000">
                <a:alpha val="50195"/>
              </a:srgbClr>
            </a:solidFill>
            <a:ln w="9525">
              <a:solidFill>
                <a:schemeClr val="tx1"/>
              </a:solidFill>
              <a:miter lim="800000"/>
              <a:headEnd/>
              <a:tailEnd/>
            </a:ln>
          </p:spPr>
          <p:txBody>
            <a:bodyPr wrap="none" anchor="ctr"/>
            <a:lstStyle/>
            <a:p>
              <a:endParaRPr lang="en-US"/>
            </a:p>
          </p:txBody>
        </p:sp>
        <p:sp>
          <p:nvSpPr>
            <p:cNvPr id="27665" name="Rectangle 13"/>
            <p:cNvSpPr>
              <a:spLocks noChangeArrowheads="1"/>
            </p:cNvSpPr>
            <p:nvPr/>
          </p:nvSpPr>
          <p:spPr bwMode="auto">
            <a:xfrm>
              <a:off x="3456" y="2304"/>
              <a:ext cx="432" cy="432"/>
            </a:xfrm>
            <a:prstGeom prst="rect">
              <a:avLst/>
            </a:prstGeom>
            <a:solidFill>
              <a:srgbClr val="FF0000">
                <a:alpha val="50195"/>
              </a:srgbClr>
            </a:solidFill>
            <a:ln w="9525">
              <a:solidFill>
                <a:schemeClr val="tx1"/>
              </a:solidFill>
              <a:miter lim="800000"/>
              <a:headEnd/>
              <a:tailEnd/>
            </a:ln>
          </p:spPr>
          <p:txBody>
            <a:bodyPr wrap="none" anchor="ctr"/>
            <a:lstStyle/>
            <a:p>
              <a:endParaRPr lang="en-US"/>
            </a:p>
          </p:txBody>
        </p:sp>
      </p:grpSp>
      <p:sp>
        <p:nvSpPr>
          <p:cNvPr id="249871" name="Oval 15"/>
          <p:cNvSpPr>
            <a:spLocks noChangeArrowheads="1"/>
          </p:cNvSpPr>
          <p:nvPr/>
        </p:nvSpPr>
        <p:spPr bwMode="auto">
          <a:xfrm>
            <a:off x="4343400" y="4953000"/>
            <a:ext cx="685800" cy="685800"/>
          </a:xfrm>
          <a:prstGeom prst="ellipse">
            <a:avLst/>
          </a:prstGeom>
          <a:noFill/>
          <a:ln w="38100">
            <a:solidFill>
              <a:srgbClr val="FF0000"/>
            </a:solidFill>
            <a:round/>
            <a:headEnd/>
            <a:tailEnd/>
          </a:ln>
        </p:spPr>
        <p:txBody>
          <a:bodyPr wrap="none" anchor="ctr"/>
          <a:lstStyle/>
          <a:p>
            <a:endParaRPr lang="en-US"/>
          </a:p>
        </p:txBody>
      </p:sp>
      <p:grpSp>
        <p:nvGrpSpPr>
          <p:cNvPr id="4" name="Group 19"/>
          <p:cNvGrpSpPr>
            <a:grpSpLocks/>
          </p:cNvGrpSpPr>
          <p:nvPr/>
        </p:nvGrpSpPr>
        <p:grpSpPr bwMode="auto">
          <a:xfrm>
            <a:off x="5486400" y="2895600"/>
            <a:ext cx="1524000" cy="1447800"/>
            <a:chOff x="3456" y="1824"/>
            <a:chExt cx="960" cy="912"/>
          </a:xfrm>
        </p:grpSpPr>
        <p:sp>
          <p:nvSpPr>
            <p:cNvPr id="27662" name="Rectangle 17"/>
            <p:cNvSpPr>
              <a:spLocks noChangeArrowheads="1"/>
            </p:cNvSpPr>
            <p:nvPr/>
          </p:nvSpPr>
          <p:spPr bwMode="auto">
            <a:xfrm>
              <a:off x="3456" y="1824"/>
              <a:ext cx="432" cy="432"/>
            </a:xfrm>
            <a:prstGeom prst="rect">
              <a:avLst/>
            </a:prstGeom>
            <a:solidFill>
              <a:srgbClr val="FF0000">
                <a:alpha val="50195"/>
              </a:srgbClr>
            </a:solidFill>
            <a:ln w="9525">
              <a:solidFill>
                <a:schemeClr val="tx1"/>
              </a:solidFill>
              <a:miter lim="800000"/>
              <a:headEnd/>
              <a:tailEnd/>
            </a:ln>
          </p:spPr>
          <p:txBody>
            <a:bodyPr wrap="none" anchor="ctr"/>
            <a:lstStyle/>
            <a:p>
              <a:endParaRPr lang="en-US"/>
            </a:p>
          </p:txBody>
        </p:sp>
        <p:sp>
          <p:nvSpPr>
            <p:cNvPr id="27663" name="Rectangle 18"/>
            <p:cNvSpPr>
              <a:spLocks noChangeArrowheads="1"/>
            </p:cNvSpPr>
            <p:nvPr/>
          </p:nvSpPr>
          <p:spPr bwMode="auto">
            <a:xfrm>
              <a:off x="3984" y="2304"/>
              <a:ext cx="432" cy="432"/>
            </a:xfrm>
            <a:prstGeom prst="rect">
              <a:avLst/>
            </a:prstGeom>
            <a:solidFill>
              <a:srgbClr val="FF0000">
                <a:alpha val="50195"/>
              </a:srgbClr>
            </a:solidFill>
            <a:ln w="9525">
              <a:solidFill>
                <a:schemeClr val="tx1"/>
              </a:solidFill>
              <a:miter lim="800000"/>
              <a:headEnd/>
              <a:tailEnd/>
            </a:ln>
          </p:spPr>
          <p:txBody>
            <a:bodyPr wrap="none" anchor="ctr"/>
            <a:lstStyle/>
            <a:p>
              <a:endParaRPr lang="en-US"/>
            </a:p>
          </p:txBody>
        </p:sp>
      </p:grpSp>
      <p:sp>
        <p:nvSpPr>
          <p:cNvPr id="249876" name="Oval 20"/>
          <p:cNvSpPr>
            <a:spLocks noChangeArrowheads="1"/>
          </p:cNvSpPr>
          <p:nvPr/>
        </p:nvSpPr>
        <p:spPr bwMode="auto">
          <a:xfrm>
            <a:off x="6705600" y="1524000"/>
            <a:ext cx="685800" cy="685800"/>
          </a:xfrm>
          <a:prstGeom prst="ellipse">
            <a:avLst/>
          </a:prstGeom>
          <a:noFill/>
          <a:ln w="38100">
            <a:solidFill>
              <a:srgbClr val="FF0000"/>
            </a:solidFill>
            <a:round/>
            <a:headEnd/>
            <a:tailEnd/>
          </a:ln>
        </p:spPr>
        <p:txBody>
          <a:bodyPr wrap="none" anchor="ctr"/>
          <a:lstStyle/>
          <a:p>
            <a:endParaRPr lang="en-US"/>
          </a:p>
        </p:txBody>
      </p:sp>
      <p:grpSp>
        <p:nvGrpSpPr>
          <p:cNvPr id="5" name="Group 24"/>
          <p:cNvGrpSpPr>
            <a:grpSpLocks/>
          </p:cNvGrpSpPr>
          <p:nvPr/>
        </p:nvGrpSpPr>
        <p:grpSpPr bwMode="auto">
          <a:xfrm>
            <a:off x="1219200" y="6019800"/>
            <a:ext cx="6248400" cy="519113"/>
            <a:chOff x="768" y="3792"/>
            <a:chExt cx="3936" cy="327"/>
          </a:xfrm>
        </p:grpSpPr>
        <p:sp>
          <p:nvSpPr>
            <p:cNvPr id="27659" name="Rectangle 21"/>
            <p:cNvSpPr>
              <a:spLocks noChangeArrowheads="1"/>
            </p:cNvSpPr>
            <p:nvPr/>
          </p:nvSpPr>
          <p:spPr bwMode="auto">
            <a:xfrm>
              <a:off x="768" y="3792"/>
              <a:ext cx="3936" cy="327"/>
            </a:xfrm>
            <a:prstGeom prst="rect">
              <a:avLst/>
            </a:prstGeom>
            <a:noFill/>
            <a:ln w="9525">
              <a:noFill/>
              <a:miter lim="800000"/>
              <a:headEnd/>
              <a:tailEnd/>
            </a:ln>
          </p:spPr>
          <p:txBody>
            <a:bodyPr wrap="none">
              <a:spAutoFit/>
            </a:bodyPr>
            <a:lstStyle/>
            <a:p>
              <a:r>
                <a:rPr lang="en-US" sz="2800"/>
                <a:t>F(X,Y,Z) = p1 + p2 + p3 = X</a:t>
              </a:r>
              <a:r>
                <a:rPr lang="en-US" sz="2800">
                  <a:latin typeface="Symbol" pitchFamily="18" charset="2"/>
                </a:rPr>
                <a:t>×</a:t>
              </a:r>
              <a:r>
                <a:rPr lang="en-US" sz="2800"/>
                <a:t>Z + X</a:t>
              </a:r>
              <a:r>
                <a:rPr lang="en-US" sz="2800">
                  <a:latin typeface="Symbol" pitchFamily="18" charset="2"/>
                </a:rPr>
                <a:t>×</a:t>
              </a:r>
              <a:r>
                <a:rPr lang="en-US" sz="2800"/>
                <a:t>Z + Y</a:t>
              </a:r>
            </a:p>
          </p:txBody>
        </p:sp>
        <p:sp>
          <p:nvSpPr>
            <p:cNvPr id="27660" name="Line 22"/>
            <p:cNvSpPr>
              <a:spLocks noChangeShapeType="1"/>
            </p:cNvSpPr>
            <p:nvPr/>
          </p:nvSpPr>
          <p:spPr bwMode="auto">
            <a:xfrm>
              <a:off x="3312" y="3840"/>
              <a:ext cx="144" cy="0"/>
            </a:xfrm>
            <a:prstGeom prst="line">
              <a:avLst/>
            </a:prstGeom>
            <a:noFill/>
            <a:ln w="28575">
              <a:solidFill>
                <a:schemeClr val="tx1"/>
              </a:solidFill>
              <a:round/>
              <a:headEnd/>
              <a:tailEnd/>
            </a:ln>
          </p:spPr>
          <p:txBody>
            <a:bodyPr/>
            <a:lstStyle/>
            <a:p>
              <a:endParaRPr lang="en-US"/>
            </a:p>
          </p:txBody>
        </p:sp>
        <p:sp>
          <p:nvSpPr>
            <p:cNvPr id="27661" name="Line 23"/>
            <p:cNvSpPr>
              <a:spLocks noChangeShapeType="1"/>
            </p:cNvSpPr>
            <p:nvPr/>
          </p:nvSpPr>
          <p:spPr bwMode="auto">
            <a:xfrm>
              <a:off x="3504" y="3840"/>
              <a:ext cx="144" cy="0"/>
            </a:xfrm>
            <a:prstGeom prst="line">
              <a:avLst/>
            </a:prstGeom>
            <a:noFill/>
            <a:ln w="28575">
              <a:solidFill>
                <a:schemeClr val="tx1"/>
              </a:solidFill>
              <a:round/>
              <a:headEnd/>
              <a:tailEnd/>
            </a:ln>
          </p:spPr>
          <p:txBody>
            <a:bodyPr/>
            <a:lstStyle/>
            <a:p>
              <a:endParaRPr lang="en-US"/>
            </a:p>
          </p:txBody>
        </p:sp>
      </p:grpSp>
      <p:sp>
        <p:nvSpPr>
          <p:cNvPr id="20" name="Slide Number Placeholder 19"/>
          <p:cNvSpPr>
            <a:spLocks noGrp="1"/>
          </p:cNvSpPr>
          <p:nvPr>
            <p:ph type="sldNum" sz="quarter" idx="12"/>
          </p:nvPr>
        </p:nvSpPr>
        <p:spPr/>
        <p:txBody>
          <a:bodyPr/>
          <a:lstStyle/>
          <a:p>
            <a:pPr>
              <a:defRPr/>
            </a:pPr>
            <a:fld id="{31B1CAF5-2799-477C-81AD-06CD670F26A3}" type="slidenum">
              <a:rPr lang="en-US" smtClean="0"/>
              <a:pPr>
                <a:defRPr/>
              </a:pPr>
              <a:t>45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98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98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987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5" grpId="0" animBg="1"/>
      <p:bldP spid="249871" grpId="0" animBg="1"/>
      <p:bldP spid="24987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304800"/>
            <a:ext cx="8610600" cy="1143000"/>
          </a:xfrm>
        </p:spPr>
        <p:txBody>
          <a:bodyPr/>
          <a:lstStyle/>
          <a:p>
            <a:pPr eaLnBrk="1" hangingPunct="1"/>
            <a:r>
              <a:rPr lang="en-US" smtClean="0"/>
              <a:t>Using K-Maps to Reduce Functions</a:t>
            </a:r>
          </a:p>
        </p:txBody>
      </p:sp>
      <p:pic>
        <p:nvPicPr>
          <p:cNvPr id="28675" name="Picture 3" descr="C:\Sandige\2\tiff\23.tif"/>
          <p:cNvPicPr>
            <a:picLocks noChangeAspect="1" noChangeArrowheads="1"/>
          </p:cNvPicPr>
          <p:nvPr/>
        </p:nvPicPr>
        <p:blipFill>
          <a:blip r:embed="rId3"/>
          <a:srcRect l="22659" r="22632" b="17270"/>
          <a:stretch>
            <a:fillRect/>
          </a:stretch>
        </p:blipFill>
        <p:spPr bwMode="auto">
          <a:xfrm>
            <a:off x="838200" y="1524000"/>
            <a:ext cx="7086600" cy="4259263"/>
          </a:xfrm>
          <a:prstGeom prst="rect">
            <a:avLst/>
          </a:prstGeom>
          <a:noFill/>
          <a:ln w="9525">
            <a:noFill/>
            <a:miter lim="800000"/>
            <a:headEnd/>
            <a:tailEnd/>
          </a:ln>
        </p:spPr>
      </p:pic>
      <p:sp>
        <p:nvSpPr>
          <p:cNvPr id="251909" name="Rectangle 5"/>
          <p:cNvSpPr>
            <a:spLocks noChangeArrowheads="1"/>
          </p:cNvSpPr>
          <p:nvPr/>
        </p:nvSpPr>
        <p:spPr bwMode="auto">
          <a:xfrm>
            <a:off x="4724400" y="2895600"/>
            <a:ext cx="685800" cy="685800"/>
          </a:xfrm>
          <a:prstGeom prst="rect">
            <a:avLst/>
          </a:prstGeom>
          <a:solidFill>
            <a:srgbClr val="FF0000">
              <a:alpha val="50195"/>
            </a:srgbClr>
          </a:solidFill>
          <a:ln w="9525">
            <a:solidFill>
              <a:schemeClr val="tx1"/>
            </a:solidFill>
            <a:miter lim="800000"/>
            <a:headEnd/>
            <a:tailEnd/>
          </a:ln>
        </p:spPr>
        <p:txBody>
          <a:bodyPr wrap="none" anchor="ctr"/>
          <a:lstStyle/>
          <a:p>
            <a:endParaRPr lang="en-US"/>
          </a:p>
        </p:txBody>
      </p:sp>
      <p:sp>
        <p:nvSpPr>
          <p:cNvPr id="251911" name="Oval 7"/>
          <p:cNvSpPr>
            <a:spLocks noChangeArrowheads="1"/>
          </p:cNvSpPr>
          <p:nvPr/>
        </p:nvSpPr>
        <p:spPr bwMode="auto">
          <a:xfrm>
            <a:off x="5867400" y="1524000"/>
            <a:ext cx="685800" cy="685800"/>
          </a:xfrm>
          <a:prstGeom prst="ellipse">
            <a:avLst/>
          </a:prstGeom>
          <a:noFill/>
          <a:ln w="38100">
            <a:solidFill>
              <a:srgbClr val="FF0000"/>
            </a:solidFill>
            <a:round/>
            <a:headEnd/>
            <a:tailEnd/>
          </a:ln>
        </p:spPr>
        <p:txBody>
          <a:bodyPr wrap="none" anchor="ctr"/>
          <a:lstStyle/>
          <a:p>
            <a:endParaRPr lang="en-US"/>
          </a:p>
        </p:txBody>
      </p:sp>
      <p:sp>
        <p:nvSpPr>
          <p:cNvPr id="251913" name="Rectangle 9"/>
          <p:cNvSpPr>
            <a:spLocks noChangeArrowheads="1"/>
          </p:cNvSpPr>
          <p:nvPr/>
        </p:nvSpPr>
        <p:spPr bwMode="auto">
          <a:xfrm>
            <a:off x="3962400" y="3657600"/>
            <a:ext cx="685800" cy="685800"/>
          </a:xfrm>
          <a:prstGeom prst="rect">
            <a:avLst/>
          </a:prstGeom>
          <a:solidFill>
            <a:srgbClr val="FF0000">
              <a:alpha val="50195"/>
            </a:srgbClr>
          </a:solidFill>
          <a:ln w="9525">
            <a:solidFill>
              <a:schemeClr val="tx1"/>
            </a:solidFill>
            <a:miter lim="800000"/>
            <a:headEnd/>
            <a:tailEnd/>
          </a:ln>
        </p:spPr>
        <p:txBody>
          <a:bodyPr wrap="none" anchor="ctr"/>
          <a:lstStyle/>
          <a:p>
            <a:endParaRPr lang="en-US"/>
          </a:p>
        </p:txBody>
      </p:sp>
      <p:sp>
        <p:nvSpPr>
          <p:cNvPr id="251915" name="Oval 11"/>
          <p:cNvSpPr>
            <a:spLocks noChangeArrowheads="1"/>
          </p:cNvSpPr>
          <p:nvPr/>
        </p:nvSpPr>
        <p:spPr bwMode="auto">
          <a:xfrm>
            <a:off x="3124200" y="4953000"/>
            <a:ext cx="685800" cy="685800"/>
          </a:xfrm>
          <a:prstGeom prst="ellipse">
            <a:avLst/>
          </a:prstGeom>
          <a:noFill/>
          <a:ln w="38100">
            <a:solidFill>
              <a:srgbClr val="FF0000"/>
            </a:solidFill>
            <a:round/>
            <a:headEnd/>
            <a:tailEnd/>
          </a:ln>
        </p:spPr>
        <p:txBody>
          <a:bodyPr wrap="none" anchor="ctr"/>
          <a:lstStyle/>
          <a:p>
            <a:endParaRPr lang="en-US"/>
          </a:p>
        </p:txBody>
      </p:sp>
      <p:grpSp>
        <p:nvGrpSpPr>
          <p:cNvPr id="2" name="Group 22"/>
          <p:cNvGrpSpPr>
            <a:grpSpLocks/>
          </p:cNvGrpSpPr>
          <p:nvPr/>
        </p:nvGrpSpPr>
        <p:grpSpPr bwMode="auto">
          <a:xfrm>
            <a:off x="1219200" y="6019800"/>
            <a:ext cx="5454650" cy="519113"/>
            <a:chOff x="768" y="3792"/>
            <a:chExt cx="3436" cy="327"/>
          </a:xfrm>
        </p:grpSpPr>
        <p:sp>
          <p:nvSpPr>
            <p:cNvPr id="28681" name="Rectangle 16"/>
            <p:cNvSpPr>
              <a:spLocks noChangeArrowheads="1"/>
            </p:cNvSpPr>
            <p:nvPr/>
          </p:nvSpPr>
          <p:spPr bwMode="auto">
            <a:xfrm>
              <a:off x="768" y="3792"/>
              <a:ext cx="3436" cy="327"/>
            </a:xfrm>
            <a:prstGeom prst="rect">
              <a:avLst/>
            </a:prstGeom>
            <a:noFill/>
            <a:ln w="9525">
              <a:noFill/>
              <a:miter lim="800000"/>
              <a:headEnd/>
              <a:tailEnd/>
            </a:ln>
          </p:spPr>
          <p:txBody>
            <a:bodyPr wrap="none">
              <a:spAutoFit/>
            </a:bodyPr>
            <a:lstStyle/>
            <a:p>
              <a:r>
                <a:rPr lang="en-US" sz="2800"/>
                <a:t>F(X,Y,Z) = r1 + r2 = X</a:t>
              </a:r>
              <a:r>
                <a:rPr lang="en-US" sz="2800">
                  <a:latin typeface="Symbol" pitchFamily="18" charset="2"/>
                </a:rPr>
                <a:t>×</a:t>
              </a:r>
              <a:r>
                <a:rPr lang="en-US" sz="2800"/>
                <a:t>Y</a:t>
              </a:r>
              <a:r>
                <a:rPr lang="en-US" sz="2800">
                  <a:latin typeface="Symbol" pitchFamily="18" charset="2"/>
                </a:rPr>
                <a:t>×</a:t>
              </a:r>
              <a:r>
                <a:rPr lang="en-US" sz="2800"/>
                <a:t>Z + X</a:t>
              </a:r>
              <a:r>
                <a:rPr lang="en-US" sz="2800">
                  <a:latin typeface="Symbol" pitchFamily="18" charset="2"/>
                </a:rPr>
                <a:t>×</a:t>
              </a:r>
              <a:r>
                <a:rPr lang="en-US" sz="2800"/>
                <a:t>Y</a:t>
              </a:r>
              <a:r>
                <a:rPr lang="en-US" sz="2800">
                  <a:latin typeface="Symbol" pitchFamily="18" charset="2"/>
                </a:rPr>
                <a:t>×</a:t>
              </a:r>
              <a:r>
                <a:rPr lang="en-US" sz="2800"/>
                <a:t>Z</a:t>
              </a:r>
            </a:p>
          </p:txBody>
        </p:sp>
        <p:sp>
          <p:nvSpPr>
            <p:cNvPr id="28682" name="Line 17"/>
            <p:cNvSpPr>
              <a:spLocks noChangeShapeType="1"/>
            </p:cNvSpPr>
            <p:nvPr/>
          </p:nvSpPr>
          <p:spPr bwMode="auto">
            <a:xfrm>
              <a:off x="2784" y="3840"/>
              <a:ext cx="144" cy="0"/>
            </a:xfrm>
            <a:prstGeom prst="line">
              <a:avLst/>
            </a:prstGeom>
            <a:noFill/>
            <a:ln w="28575">
              <a:solidFill>
                <a:schemeClr val="tx1"/>
              </a:solidFill>
              <a:round/>
              <a:headEnd/>
              <a:tailEnd/>
            </a:ln>
          </p:spPr>
          <p:txBody>
            <a:bodyPr/>
            <a:lstStyle/>
            <a:p>
              <a:endParaRPr lang="en-US"/>
            </a:p>
          </p:txBody>
        </p:sp>
        <p:sp>
          <p:nvSpPr>
            <p:cNvPr id="28683" name="Line 18"/>
            <p:cNvSpPr>
              <a:spLocks noChangeShapeType="1"/>
            </p:cNvSpPr>
            <p:nvPr/>
          </p:nvSpPr>
          <p:spPr bwMode="auto">
            <a:xfrm>
              <a:off x="2976" y="3840"/>
              <a:ext cx="144" cy="0"/>
            </a:xfrm>
            <a:prstGeom prst="line">
              <a:avLst/>
            </a:prstGeom>
            <a:noFill/>
            <a:ln w="28575">
              <a:solidFill>
                <a:schemeClr val="tx1"/>
              </a:solidFill>
              <a:round/>
              <a:headEnd/>
              <a:tailEnd/>
            </a:ln>
          </p:spPr>
          <p:txBody>
            <a:bodyPr/>
            <a:lstStyle/>
            <a:p>
              <a:endParaRPr lang="en-US"/>
            </a:p>
          </p:txBody>
        </p:sp>
        <p:sp>
          <p:nvSpPr>
            <p:cNvPr id="28684" name="Line 19"/>
            <p:cNvSpPr>
              <a:spLocks noChangeShapeType="1"/>
            </p:cNvSpPr>
            <p:nvPr/>
          </p:nvSpPr>
          <p:spPr bwMode="auto">
            <a:xfrm>
              <a:off x="3792" y="3840"/>
              <a:ext cx="144" cy="0"/>
            </a:xfrm>
            <a:prstGeom prst="line">
              <a:avLst/>
            </a:prstGeom>
            <a:noFill/>
            <a:ln w="28575">
              <a:solidFill>
                <a:schemeClr val="tx1"/>
              </a:solidFill>
              <a:round/>
              <a:headEnd/>
              <a:tailEnd/>
            </a:ln>
          </p:spPr>
          <p:txBody>
            <a:bodyPr/>
            <a:lstStyle/>
            <a:p>
              <a:endParaRPr lang="en-US"/>
            </a:p>
          </p:txBody>
        </p:sp>
        <p:sp>
          <p:nvSpPr>
            <p:cNvPr id="28685" name="Line 20"/>
            <p:cNvSpPr>
              <a:spLocks noChangeShapeType="1"/>
            </p:cNvSpPr>
            <p:nvPr/>
          </p:nvSpPr>
          <p:spPr bwMode="auto">
            <a:xfrm>
              <a:off x="3984" y="3840"/>
              <a:ext cx="144" cy="0"/>
            </a:xfrm>
            <a:prstGeom prst="line">
              <a:avLst/>
            </a:prstGeom>
            <a:noFill/>
            <a:ln w="28575">
              <a:solidFill>
                <a:schemeClr val="tx1"/>
              </a:solidFill>
              <a:round/>
              <a:headEnd/>
              <a:tailEnd/>
            </a:ln>
          </p:spPr>
          <p:txBody>
            <a:bodyPr/>
            <a:lstStyle/>
            <a:p>
              <a:endParaRPr lang="en-US"/>
            </a:p>
          </p:txBody>
        </p:sp>
        <p:sp>
          <p:nvSpPr>
            <p:cNvPr id="28686" name="Line 21"/>
            <p:cNvSpPr>
              <a:spLocks noChangeShapeType="1"/>
            </p:cNvSpPr>
            <p:nvPr/>
          </p:nvSpPr>
          <p:spPr bwMode="auto">
            <a:xfrm>
              <a:off x="816" y="3840"/>
              <a:ext cx="144" cy="0"/>
            </a:xfrm>
            <a:prstGeom prst="line">
              <a:avLst/>
            </a:prstGeom>
            <a:noFill/>
            <a:ln w="28575">
              <a:solidFill>
                <a:schemeClr val="tx1"/>
              </a:solidFill>
              <a:round/>
              <a:headEnd/>
              <a:tailEnd/>
            </a:ln>
          </p:spPr>
          <p:txBody>
            <a:bodyPr/>
            <a:lstStyle/>
            <a:p>
              <a:endParaRPr lang="en-US"/>
            </a:p>
          </p:txBody>
        </p:sp>
      </p:grpSp>
      <p:sp>
        <p:nvSpPr>
          <p:cNvPr id="15" name="Slide Number Placeholder 14"/>
          <p:cNvSpPr>
            <a:spLocks noGrp="1"/>
          </p:cNvSpPr>
          <p:nvPr>
            <p:ph type="sldNum" sz="quarter" idx="12"/>
          </p:nvPr>
        </p:nvSpPr>
        <p:spPr/>
        <p:txBody>
          <a:bodyPr/>
          <a:lstStyle/>
          <a:p>
            <a:pPr>
              <a:defRPr/>
            </a:pPr>
            <a:fld id="{31B1CAF5-2799-477C-81AD-06CD670F26A3}" type="slidenum">
              <a:rPr lang="en-US" smtClean="0"/>
              <a:pPr>
                <a:defRPr/>
              </a:pPr>
              <a:t>46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19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19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19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19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9" grpId="0" animBg="1"/>
      <p:bldP spid="251911" grpId="0" animBg="1"/>
      <p:bldP spid="251913" grpId="0" animBg="1"/>
      <p:bldP spid="2519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30480"/>
            <a:ext cx="7772400" cy="807720"/>
          </a:xfrm>
          <a:solidFill>
            <a:srgbClr val="FFFF00"/>
          </a:solidFill>
        </p:spPr>
        <p:txBody>
          <a:bodyPr/>
          <a:lstStyle/>
          <a:p>
            <a:pPr eaLnBrk="1" hangingPunct="1"/>
            <a:r>
              <a:rPr lang="en-US" b="1" dirty="0" smtClean="0">
                <a:solidFill>
                  <a:srgbClr val="FF0000"/>
                </a:solidFill>
                <a:effectLst>
                  <a:outerShdw blurRad="38100" dist="38100" dir="2700000" algn="tl">
                    <a:srgbClr val="000000">
                      <a:alpha val="43137"/>
                    </a:srgbClr>
                  </a:outerShdw>
                </a:effectLst>
              </a:rPr>
              <a:t>K-Maps (Some Terminology)</a:t>
            </a:r>
          </a:p>
        </p:txBody>
      </p:sp>
      <p:sp>
        <p:nvSpPr>
          <p:cNvPr id="29699" name="Rectangle 3"/>
          <p:cNvSpPr>
            <a:spLocks noGrp="1" noChangeArrowheads="1"/>
          </p:cNvSpPr>
          <p:nvPr>
            <p:ph type="body" idx="1"/>
          </p:nvPr>
        </p:nvSpPr>
        <p:spPr>
          <a:xfrm>
            <a:off x="685800" y="1600200"/>
            <a:ext cx="7772400" cy="5105400"/>
          </a:xfrm>
        </p:spPr>
        <p:txBody>
          <a:bodyPr/>
          <a:lstStyle/>
          <a:p>
            <a:pPr eaLnBrk="1" hangingPunct="1">
              <a:lnSpc>
                <a:spcPct val="90000"/>
              </a:lnSpc>
              <a:spcBef>
                <a:spcPct val="50000"/>
              </a:spcBef>
            </a:pPr>
            <a:r>
              <a:rPr lang="en-US" sz="2400" dirty="0" err="1" smtClean="0">
                <a:solidFill>
                  <a:srgbClr val="FF0000"/>
                </a:solidFill>
                <a:effectLst>
                  <a:outerShdw blurRad="38100" dist="38100" dir="2700000" algn="tl">
                    <a:srgbClr val="000000">
                      <a:alpha val="43137"/>
                    </a:srgbClr>
                  </a:outerShdw>
                </a:effectLst>
              </a:rPr>
              <a:t>Implicant</a:t>
            </a:r>
            <a:r>
              <a:rPr lang="en-US" sz="2400" dirty="0" smtClean="0">
                <a:solidFill>
                  <a:srgbClr val="FF0000"/>
                </a:solidFill>
                <a:effectLst>
                  <a:outerShdw blurRad="38100" dist="38100" dir="2700000" algn="tl">
                    <a:srgbClr val="000000">
                      <a:alpha val="43137"/>
                    </a:srgbClr>
                  </a:outerShdw>
                </a:effectLst>
              </a:rPr>
              <a:t>:  </a:t>
            </a:r>
            <a:r>
              <a:rPr lang="en-US" sz="2400" dirty="0" smtClean="0"/>
              <a:t>Product term of a function</a:t>
            </a:r>
          </a:p>
          <a:p>
            <a:pPr eaLnBrk="1" hangingPunct="1">
              <a:lnSpc>
                <a:spcPct val="90000"/>
              </a:lnSpc>
              <a:spcBef>
                <a:spcPct val="50000"/>
              </a:spcBef>
            </a:pPr>
            <a:r>
              <a:rPr lang="en-US" sz="2400" dirty="0" smtClean="0">
                <a:solidFill>
                  <a:srgbClr val="FF0000"/>
                </a:solidFill>
                <a:effectLst>
                  <a:outerShdw blurRad="38100" dist="38100" dir="2700000" algn="tl">
                    <a:srgbClr val="000000">
                      <a:alpha val="43137"/>
                    </a:srgbClr>
                  </a:outerShdw>
                </a:effectLst>
              </a:rPr>
              <a:t>Prime </a:t>
            </a:r>
            <a:r>
              <a:rPr lang="en-US" sz="2400" dirty="0" err="1" smtClean="0">
                <a:solidFill>
                  <a:srgbClr val="FF0000"/>
                </a:solidFill>
                <a:effectLst>
                  <a:outerShdw blurRad="38100" dist="38100" dir="2700000" algn="tl">
                    <a:srgbClr val="000000">
                      <a:alpha val="43137"/>
                    </a:srgbClr>
                  </a:outerShdw>
                </a:effectLst>
              </a:rPr>
              <a:t>Implicant</a:t>
            </a:r>
            <a:r>
              <a:rPr lang="en-US" sz="2400" dirty="0" smtClean="0"/>
              <a:t>:  Product term for a cube which is not completely contained in another cube</a:t>
            </a:r>
          </a:p>
          <a:p>
            <a:pPr eaLnBrk="1" hangingPunct="1">
              <a:lnSpc>
                <a:spcPct val="90000"/>
              </a:lnSpc>
              <a:spcBef>
                <a:spcPct val="50000"/>
              </a:spcBef>
            </a:pPr>
            <a:r>
              <a:rPr lang="en-US" sz="2400" dirty="0" smtClean="0">
                <a:solidFill>
                  <a:srgbClr val="FF0000"/>
                </a:solidFill>
                <a:effectLst>
                  <a:outerShdw blurRad="38100" dist="38100" dir="2700000" algn="tl">
                    <a:srgbClr val="000000">
                      <a:alpha val="43137"/>
                    </a:srgbClr>
                  </a:outerShdw>
                </a:effectLst>
              </a:rPr>
              <a:t>Essential Prime </a:t>
            </a:r>
            <a:r>
              <a:rPr lang="en-US" sz="2400" dirty="0" err="1" smtClean="0">
                <a:solidFill>
                  <a:srgbClr val="FF0000"/>
                </a:solidFill>
                <a:effectLst>
                  <a:outerShdw blurRad="38100" dist="38100" dir="2700000" algn="tl">
                    <a:srgbClr val="000000">
                      <a:alpha val="43137"/>
                    </a:srgbClr>
                  </a:outerShdw>
                </a:effectLst>
              </a:rPr>
              <a:t>Implicant</a:t>
            </a:r>
            <a:r>
              <a:rPr lang="en-US" sz="2400" dirty="0" smtClean="0">
                <a:solidFill>
                  <a:srgbClr val="FF0000"/>
                </a:solidFill>
                <a:effectLst>
                  <a:outerShdw blurRad="38100" dist="38100" dir="2700000" algn="tl">
                    <a:srgbClr val="000000">
                      <a:alpha val="43137"/>
                    </a:srgbClr>
                  </a:outerShdw>
                </a:effectLst>
              </a:rPr>
              <a:t>:  </a:t>
            </a:r>
            <a:r>
              <a:rPr lang="en-US" sz="2400" dirty="0" smtClean="0"/>
              <a:t>Product term which provides the only covering for a given </a:t>
            </a:r>
            <a:r>
              <a:rPr lang="en-US" sz="2400" dirty="0" err="1" smtClean="0"/>
              <a:t>minterm</a:t>
            </a:r>
            <a:r>
              <a:rPr lang="en-US" sz="2400" dirty="0" smtClean="0"/>
              <a:t> and must always be used in the set of product term</a:t>
            </a:r>
          </a:p>
          <a:p>
            <a:pPr eaLnBrk="1" hangingPunct="1">
              <a:lnSpc>
                <a:spcPct val="90000"/>
              </a:lnSpc>
              <a:spcBef>
                <a:spcPct val="50000"/>
              </a:spcBef>
            </a:pPr>
            <a:r>
              <a:rPr lang="en-US" sz="2400" dirty="0" smtClean="0">
                <a:solidFill>
                  <a:srgbClr val="FF0000"/>
                </a:solidFill>
                <a:effectLst>
                  <a:outerShdw blurRad="38100" dist="38100" dir="2700000" algn="tl">
                    <a:srgbClr val="000000">
                      <a:alpha val="43137"/>
                    </a:srgbClr>
                  </a:outerShdw>
                </a:effectLst>
              </a:rPr>
              <a:t>Optional Prime </a:t>
            </a:r>
            <a:r>
              <a:rPr lang="en-US" sz="2400" dirty="0" err="1" smtClean="0">
                <a:solidFill>
                  <a:srgbClr val="FF0000"/>
                </a:solidFill>
                <a:effectLst>
                  <a:outerShdw blurRad="38100" dist="38100" dir="2700000" algn="tl">
                    <a:srgbClr val="000000">
                      <a:alpha val="43137"/>
                    </a:srgbClr>
                  </a:outerShdw>
                </a:effectLst>
              </a:rPr>
              <a:t>Implicant</a:t>
            </a:r>
            <a:r>
              <a:rPr lang="en-US" sz="2400" dirty="0" smtClean="0">
                <a:solidFill>
                  <a:srgbClr val="FF0000"/>
                </a:solidFill>
                <a:effectLst>
                  <a:outerShdw blurRad="38100" dist="38100" dir="2700000" algn="tl">
                    <a:srgbClr val="000000">
                      <a:alpha val="43137"/>
                    </a:srgbClr>
                  </a:outerShdw>
                </a:effectLst>
              </a:rPr>
              <a:t>:  </a:t>
            </a:r>
            <a:r>
              <a:rPr lang="en-US" sz="2400" dirty="0" smtClean="0"/>
              <a:t>Product term which provides an alternative covering for a given </a:t>
            </a:r>
            <a:r>
              <a:rPr lang="en-US" sz="2400" dirty="0" err="1" smtClean="0"/>
              <a:t>minterm</a:t>
            </a:r>
            <a:r>
              <a:rPr lang="en-US" sz="2400" dirty="0" smtClean="0"/>
              <a:t> and </a:t>
            </a:r>
            <a:r>
              <a:rPr lang="en-US" sz="2400" i="1" dirty="0" smtClean="0"/>
              <a:t>may</a:t>
            </a:r>
            <a:r>
              <a:rPr lang="en-US" sz="2400" dirty="0" smtClean="0"/>
              <a:t> be used in the set of product terms</a:t>
            </a:r>
          </a:p>
          <a:p>
            <a:pPr eaLnBrk="1" hangingPunct="1">
              <a:lnSpc>
                <a:spcPct val="90000"/>
              </a:lnSpc>
              <a:spcBef>
                <a:spcPct val="50000"/>
              </a:spcBef>
            </a:pPr>
            <a:r>
              <a:rPr lang="en-US" sz="2400" b="1" dirty="0" smtClean="0">
                <a:solidFill>
                  <a:srgbClr val="FF0000"/>
                </a:solidFill>
                <a:effectLst>
                  <a:outerShdw blurRad="38100" dist="38100" dir="2700000" algn="tl">
                    <a:srgbClr val="000000">
                      <a:alpha val="43137"/>
                    </a:srgbClr>
                  </a:outerShdw>
                </a:effectLst>
              </a:rPr>
              <a:t>Redundant (Non-Essential) Prime </a:t>
            </a:r>
            <a:r>
              <a:rPr lang="en-US" sz="2400" b="1" dirty="0" err="1" smtClean="0">
                <a:solidFill>
                  <a:srgbClr val="FF0000"/>
                </a:solidFill>
                <a:effectLst>
                  <a:outerShdw blurRad="38100" dist="38100" dir="2700000" algn="tl">
                    <a:srgbClr val="000000">
                      <a:alpha val="43137"/>
                    </a:srgbClr>
                  </a:outerShdw>
                </a:effectLst>
              </a:rPr>
              <a:t>Implicant</a:t>
            </a:r>
            <a:r>
              <a:rPr lang="en-US" sz="2400" b="1" dirty="0" smtClean="0">
                <a:solidFill>
                  <a:srgbClr val="FF0000"/>
                </a:solidFill>
                <a:effectLst>
                  <a:outerShdw blurRad="38100" dist="38100" dir="2700000" algn="tl">
                    <a:srgbClr val="000000">
                      <a:alpha val="43137"/>
                    </a:srgbClr>
                  </a:outerShdw>
                </a:effectLst>
              </a:rPr>
              <a:t>:  </a:t>
            </a:r>
            <a:r>
              <a:rPr lang="en-US" sz="2400" dirty="0" smtClean="0"/>
              <a:t>Product term for a cube which is completely contained in another cube (correct, but won’t lead to a minimum function)</a:t>
            </a:r>
          </a:p>
        </p:txBody>
      </p:sp>
      <p:sp>
        <p:nvSpPr>
          <p:cNvPr id="4" name="Slide Number Placeholder 3"/>
          <p:cNvSpPr>
            <a:spLocks noGrp="1"/>
          </p:cNvSpPr>
          <p:nvPr>
            <p:ph type="sldNum" sz="quarter" idx="12"/>
          </p:nvPr>
        </p:nvSpPr>
        <p:spPr/>
        <p:txBody>
          <a:bodyPr/>
          <a:lstStyle/>
          <a:p>
            <a:pPr>
              <a:defRPr/>
            </a:pPr>
            <a:fld id="{8675C7FF-0B9C-462F-ACAD-8169683D639C}"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C:\Sandige\2\tiff\25.tif"/>
          <p:cNvPicPr>
            <a:picLocks noChangeAspect="1" noChangeArrowheads="1"/>
          </p:cNvPicPr>
          <p:nvPr/>
        </p:nvPicPr>
        <p:blipFill>
          <a:blip r:embed="rId2"/>
          <a:srcRect r="70418" b="39488"/>
          <a:stretch>
            <a:fillRect/>
          </a:stretch>
        </p:blipFill>
        <p:spPr bwMode="auto">
          <a:xfrm>
            <a:off x="1752600" y="1981200"/>
            <a:ext cx="5867400" cy="4292600"/>
          </a:xfrm>
          <a:prstGeom prst="rect">
            <a:avLst/>
          </a:prstGeom>
          <a:noFill/>
          <a:ln w="9525">
            <a:noFill/>
            <a:miter lim="800000"/>
            <a:headEnd/>
            <a:tailEnd/>
          </a:ln>
        </p:spPr>
      </p:pic>
      <p:sp>
        <p:nvSpPr>
          <p:cNvPr id="30723" name="Rectangle 5"/>
          <p:cNvSpPr>
            <a:spLocks noGrp="1" noChangeArrowheads="1"/>
          </p:cNvSpPr>
          <p:nvPr>
            <p:ph type="title"/>
          </p:nvPr>
        </p:nvSpPr>
        <p:spPr/>
        <p:txBody>
          <a:bodyPr/>
          <a:lstStyle/>
          <a:p>
            <a:pPr eaLnBrk="1" hangingPunct="1"/>
            <a:r>
              <a:rPr lang="en-US" smtClean="0"/>
              <a:t>K-Map with only essential prime implicants</a:t>
            </a:r>
          </a:p>
        </p:txBody>
      </p:sp>
      <p:sp>
        <p:nvSpPr>
          <p:cNvPr id="4" name="Slide Number Placeholder 3"/>
          <p:cNvSpPr>
            <a:spLocks noGrp="1"/>
          </p:cNvSpPr>
          <p:nvPr>
            <p:ph type="sldNum" sz="quarter" idx="12"/>
          </p:nvPr>
        </p:nvSpPr>
        <p:spPr/>
        <p:txBody>
          <a:bodyPr/>
          <a:lstStyle/>
          <a:p>
            <a:pPr>
              <a:defRPr/>
            </a:pPr>
            <a:fld id="{31B1CAF5-2799-477C-81AD-06CD670F26A3}"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title"/>
          </p:nvPr>
        </p:nvSpPr>
        <p:spPr/>
        <p:txBody>
          <a:bodyPr/>
          <a:lstStyle/>
          <a:p>
            <a:pPr eaLnBrk="1" hangingPunct="1"/>
            <a:r>
              <a:rPr lang="en-US" smtClean="0"/>
              <a:t>K-Map with no essential prime implicants</a:t>
            </a:r>
          </a:p>
        </p:txBody>
      </p:sp>
      <p:pic>
        <p:nvPicPr>
          <p:cNvPr id="31747" name="Picture 4" descr="C:\Sandige\2\tiff\25.tif"/>
          <p:cNvPicPr>
            <a:picLocks noChangeAspect="1" noChangeArrowheads="1"/>
          </p:cNvPicPr>
          <p:nvPr/>
        </p:nvPicPr>
        <p:blipFill>
          <a:blip r:embed="rId2"/>
          <a:srcRect l="28978" r="35651" b="41982"/>
          <a:stretch>
            <a:fillRect/>
          </a:stretch>
        </p:blipFill>
        <p:spPr bwMode="auto">
          <a:xfrm>
            <a:off x="1371600" y="2057400"/>
            <a:ext cx="6629400" cy="38893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31B1CAF5-2799-477C-81AD-06CD670F26A3}"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41" name="Text Box 9"/>
          <p:cNvSpPr txBox="1">
            <a:spLocks noChangeArrowheads="1"/>
          </p:cNvSpPr>
          <p:nvPr/>
        </p:nvSpPr>
        <p:spPr bwMode="auto">
          <a:xfrm>
            <a:off x="219075" y="1981200"/>
            <a:ext cx="8924925" cy="3508375"/>
          </a:xfrm>
          <a:prstGeom prst="rect">
            <a:avLst/>
          </a:prstGeom>
          <a:noFill/>
          <a:ln w="9525">
            <a:noFill/>
            <a:miter lim="800000"/>
            <a:headEnd/>
            <a:tailEnd/>
          </a:ln>
          <a:effectLst/>
        </p:spPr>
        <p:txBody>
          <a:bodyPr wrap="none">
            <a:spAutoFit/>
          </a:bodyPr>
          <a:lstStyle/>
          <a:p>
            <a:r>
              <a:rPr lang="en-US" sz="2800"/>
              <a:t>F(A,B) = F(0,0)</a:t>
            </a:r>
            <a:r>
              <a:rPr lang="en-US" sz="2800">
                <a:latin typeface="Symbol" pitchFamily="18" charset="2"/>
              </a:rPr>
              <a:t>×</a:t>
            </a:r>
            <a:r>
              <a:rPr lang="en-US" sz="2800"/>
              <a:t>A</a:t>
            </a:r>
            <a:r>
              <a:rPr lang="en-US" sz="2800">
                <a:latin typeface="Symbol" pitchFamily="18" charset="2"/>
              </a:rPr>
              <a:t>×</a:t>
            </a:r>
            <a:r>
              <a:rPr lang="en-US" sz="2800"/>
              <a:t>B + F(0,1)</a:t>
            </a:r>
            <a:r>
              <a:rPr lang="en-US" sz="2800">
                <a:latin typeface="Symbol" pitchFamily="18" charset="2"/>
              </a:rPr>
              <a:t>×</a:t>
            </a:r>
            <a:r>
              <a:rPr lang="en-US" sz="2800"/>
              <a:t>A</a:t>
            </a:r>
            <a:r>
              <a:rPr lang="en-US" sz="2800">
                <a:latin typeface="Symbol" pitchFamily="18" charset="2"/>
              </a:rPr>
              <a:t>×</a:t>
            </a:r>
            <a:r>
              <a:rPr lang="en-US" sz="2800"/>
              <a:t>B + F(1,0)</a:t>
            </a:r>
            <a:r>
              <a:rPr lang="en-US" sz="2800">
                <a:latin typeface="Symbol" pitchFamily="18" charset="2"/>
              </a:rPr>
              <a:t>×</a:t>
            </a:r>
            <a:r>
              <a:rPr lang="en-US" sz="2800"/>
              <a:t>A</a:t>
            </a:r>
            <a:r>
              <a:rPr lang="en-US" sz="2800">
                <a:latin typeface="Symbol" pitchFamily="18" charset="2"/>
              </a:rPr>
              <a:t>×</a:t>
            </a:r>
            <a:r>
              <a:rPr lang="en-US" sz="2800"/>
              <a:t>B + F(1,1)</a:t>
            </a:r>
            <a:r>
              <a:rPr lang="en-US" sz="2800">
                <a:latin typeface="Symbol" pitchFamily="18" charset="2"/>
              </a:rPr>
              <a:t>×</a:t>
            </a:r>
            <a:r>
              <a:rPr lang="en-US" sz="2800"/>
              <a:t>A</a:t>
            </a:r>
            <a:r>
              <a:rPr lang="en-US" sz="2800">
                <a:latin typeface="Symbol" pitchFamily="18" charset="2"/>
              </a:rPr>
              <a:t>×</a:t>
            </a:r>
            <a:r>
              <a:rPr lang="en-US" sz="2800"/>
              <a:t>B</a:t>
            </a:r>
          </a:p>
          <a:p>
            <a:r>
              <a:rPr lang="en-US" sz="2800"/>
              <a:t>             = 0</a:t>
            </a:r>
            <a:r>
              <a:rPr lang="en-US" sz="2800">
                <a:latin typeface="Symbol" pitchFamily="18" charset="2"/>
              </a:rPr>
              <a:t>×</a:t>
            </a:r>
            <a:r>
              <a:rPr lang="en-US" sz="2800"/>
              <a:t>A</a:t>
            </a:r>
            <a:r>
              <a:rPr lang="en-US" sz="2800">
                <a:latin typeface="Symbol" pitchFamily="18" charset="2"/>
              </a:rPr>
              <a:t>×</a:t>
            </a:r>
            <a:r>
              <a:rPr lang="en-US" sz="2800"/>
              <a:t>B + 1</a:t>
            </a:r>
            <a:r>
              <a:rPr lang="en-US" sz="2800">
                <a:latin typeface="Symbol" pitchFamily="18" charset="2"/>
              </a:rPr>
              <a:t>×</a:t>
            </a:r>
            <a:r>
              <a:rPr lang="en-US" sz="2800"/>
              <a:t>A</a:t>
            </a:r>
            <a:r>
              <a:rPr lang="en-US" sz="2800">
                <a:latin typeface="Symbol" pitchFamily="18" charset="2"/>
              </a:rPr>
              <a:t>×</a:t>
            </a:r>
            <a:r>
              <a:rPr lang="en-US" sz="2800"/>
              <a:t>B + 1</a:t>
            </a:r>
            <a:r>
              <a:rPr lang="en-US" sz="2800">
                <a:latin typeface="Symbol" pitchFamily="18" charset="2"/>
              </a:rPr>
              <a:t>×</a:t>
            </a:r>
            <a:r>
              <a:rPr lang="en-US" sz="2800"/>
              <a:t>A</a:t>
            </a:r>
            <a:r>
              <a:rPr lang="en-US" sz="2800">
                <a:latin typeface="Symbol" pitchFamily="18" charset="2"/>
              </a:rPr>
              <a:t>×</a:t>
            </a:r>
            <a:r>
              <a:rPr lang="en-US" sz="2800"/>
              <a:t>B + 1</a:t>
            </a:r>
            <a:r>
              <a:rPr lang="en-US" sz="2800">
                <a:latin typeface="Symbol" pitchFamily="18" charset="2"/>
              </a:rPr>
              <a:t>×</a:t>
            </a:r>
            <a:r>
              <a:rPr lang="en-US" sz="2800"/>
              <a:t>A</a:t>
            </a:r>
            <a:r>
              <a:rPr lang="en-US" sz="2800">
                <a:latin typeface="Symbol" pitchFamily="18" charset="2"/>
              </a:rPr>
              <a:t>×</a:t>
            </a:r>
            <a:r>
              <a:rPr lang="en-US" sz="2800"/>
              <a:t>B</a:t>
            </a:r>
          </a:p>
          <a:p>
            <a:r>
              <a:rPr lang="en-US" sz="2800"/>
              <a:t>             = 0 + A</a:t>
            </a:r>
            <a:r>
              <a:rPr lang="en-US" sz="2800">
                <a:latin typeface="Symbol" pitchFamily="18" charset="2"/>
              </a:rPr>
              <a:t>×</a:t>
            </a:r>
            <a:r>
              <a:rPr lang="en-US" sz="2800"/>
              <a:t>B + A</a:t>
            </a:r>
            <a:r>
              <a:rPr lang="en-US" sz="2800">
                <a:latin typeface="Symbol" pitchFamily="18" charset="2"/>
              </a:rPr>
              <a:t>×</a:t>
            </a:r>
            <a:r>
              <a:rPr lang="en-US" sz="2800"/>
              <a:t>B + A</a:t>
            </a:r>
            <a:r>
              <a:rPr lang="en-US" sz="2800">
                <a:latin typeface="Symbol" pitchFamily="18" charset="2"/>
              </a:rPr>
              <a:t>×</a:t>
            </a:r>
            <a:r>
              <a:rPr lang="en-US" sz="2800"/>
              <a:t>B</a:t>
            </a:r>
          </a:p>
          <a:p>
            <a:r>
              <a:rPr lang="en-US" sz="2800"/>
              <a:t>	   = A</a:t>
            </a:r>
            <a:r>
              <a:rPr lang="en-US" sz="2800">
                <a:latin typeface="Symbol" pitchFamily="18" charset="2"/>
              </a:rPr>
              <a:t>×</a:t>
            </a:r>
            <a:r>
              <a:rPr lang="en-US" sz="2800"/>
              <a:t>B + A</a:t>
            </a:r>
            <a:r>
              <a:rPr lang="en-US" sz="2800">
                <a:latin typeface="Symbol" pitchFamily="18" charset="2"/>
              </a:rPr>
              <a:t>×</a:t>
            </a:r>
            <a:r>
              <a:rPr lang="en-US" sz="2800"/>
              <a:t>B + A</a:t>
            </a:r>
            <a:r>
              <a:rPr lang="en-US" sz="2800">
                <a:latin typeface="Symbol" pitchFamily="18" charset="2"/>
              </a:rPr>
              <a:t>×</a:t>
            </a:r>
            <a:r>
              <a:rPr lang="en-US" sz="2800"/>
              <a:t>B</a:t>
            </a:r>
          </a:p>
          <a:p>
            <a:endParaRPr lang="en-US" sz="2800"/>
          </a:p>
          <a:p>
            <a:endParaRPr lang="en-US" sz="2800"/>
          </a:p>
          <a:p>
            <a:endParaRPr lang="en-US" sz="2800"/>
          </a:p>
          <a:p>
            <a:endParaRPr lang="en-US" sz="2800"/>
          </a:p>
        </p:txBody>
      </p:sp>
      <p:sp>
        <p:nvSpPr>
          <p:cNvPr id="172034" name="Rectangle 2"/>
          <p:cNvSpPr>
            <a:spLocks noGrp="1" noChangeArrowheads="1"/>
          </p:cNvSpPr>
          <p:nvPr>
            <p:ph type="title"/>
          </p:nvPr>
        </p:nvSpPr>
        <p:spPr>
          <a:xfrm>
            <a:off x="18352" y="30163"/>
            <a:ext cx="9125648" cy="1143000"/>
          </a:xfrm>
          <a:solidFill>
            <a:srgbClr val="FFFF00"/>
          </a:solidFill>
        </p:spPr>
        <p:txBody>
          <a:bodyPr/>
          <a:lstStyle/>
          <a:p>
            <a:r>
              <a:rPr lang="en-US" dirty="0"/>
              <a:t>Obtaining SOP Forms of Functions</a:t>
            </a:r>
          </a:p>
        </p:txBody>
      </p:sp>
      <p:sp>
        <p:nvSpPr>
          <p:cNvPr id="172036" name="Text Box 4"/>
          <p:cNvSpPr txBox="1">
            <a:spLocks noChangeArrowheads="1"/>
          </p:cNvSpPr>
          <p:nvPr/>
        </p:nvSpPr>
        <p:spPr bwMode="auto">
          <a:xfrm>
            <a:off x="6096000" y="6172200"/>
            <a:ext cx="1925638" cy="457200"/>
          </a:xfrm>
          <a:prstGeom prst="rect">
            <a:avLst/>
          </a:prstGeom>
          <a:noFill/>
          <a:ln w="9525">
            <a:noFill/>
            <a:miter lim="800000"/>
            <a:headEnd/>
            <a:tailEnd/>
          </a:ln>
          <a:effectLst/>
        </p:spPr>
        <p:txBody>
          <a:bodyPr wrap="none">
            <a:spAutoFit/>
          </a:bodyPr>
          <a:lstStyle/>
          <a:p>
            <a:pPr algn="ctr"/>
            <a:r>
              <a:rPr lang="en-US">
                <a:solidFill>
                  <a:schemeClr val="accent2"/>
                </a:solidFill>
              </a:rPr>
              <a:t>OR truth table</a:t>
            </a:r>
          </a:p>
        </p:txBody>
      </p:sp>
      <p:sp>
        <p:nvSpPr>
          <p:cNvPr id="172037" name="Text Box 5"/>
          <p:cNvSpPr txBox="1">
            <a:spLocks noChangeArrowheads="1"/>
          </p:cNvSpPr>
          <p:nvPr/>
        </p:nvSpPr>
        <p:spPr bwMode="auto">
          <a:xfrm>
            <a:off x="5715000" y="3352800"/>
            <a:ext cx="3733800" cy="2647950"/>
          </a:xfrm>
          <a:prstGeom prst="rect">
            <a:avLst/>
          </a:prstGeom>
          <a:solidFill>
            <a:schemeClr val="accent1">
              <a:lumMod val="20000"/>
              <a:lumOff val="80000"/>
            </a:schemeClr>
          </a:solidFill>
          <a:ln w="9525">
            <a:noFill/>
            <a:miter lim="800000"/>
            <a:headEnd/>
            <a:tailEnd/>
          </a:ln>
          <a:effectLst/>
        </p:spPr>
        <p:txBody>
          <a:bodyPr>
            <a:spAutoFit/>
          </a:bodyPr>
          <a:lstStyle/>
          <a:p>
            <a:pPr marL="457200" indent="-457200">
              <a:spcBef>
                <a:spcPct val="50000"/>
              </a:spcBef>
            </a:pPr>
            <a:r>
              <a:rPr lang="en-US" dirty="0"/>
              <a:t>A     B     F(A,B) </a:t>
            </a:r>
          </a:p>
          <a:p>
            <a:pPr marL="457200" indent="-457200">
              <a:spcBef>
                <a:spcPct val="50000"/>
              </a:spcBef>
            </a:pPr>
            <a:r>
              <a:rPr lang="en-US" dirty="0"/>
              <a:t>0       0          0  = F(0,0)</a:t>
            </a:r>
          </a:p>
          <a:p>
            <a:pPr marL="457200" indent="-457200">
              <a:spcBef>
                <a:spcPct val="50000"/>
              </a:spcBef>
            </a:pPr>
            <a:r>
              <a:rPr lang="en-US" dirty="0"/>
              <a:t>0       1          1  = F(0,1)</a:t>
            </a:r>
          </a:p>
          <a:p>
            <a:pPr marL="457200" indent="-457200">
              <a:spcBef>
                <a:spcPct val="50000"/>
              </a:spcBef>
            </a:pPr>
            <a:r>
              <a:rPr lang="en-US" dirty="0"/>
              <a:t>1       0          1  = F(1,0)</a:t>
            </a:r>
          </a:p>
          <a:p>
            <a:pPr marL="457200" indent="-457200">
              <a:spcBef>
                <a:spcPct val="50000"/>
              </a:spcBef>
            </a:pPr>
            <a:r>
              <a:rPr lang="en-US" dirty="0"/>
              <a:t>1       1          1  = F(1,1)</a:t>
            </a:r>
          </a:p>
        </p:txBody>
      </p:sp>
      <p:sp>
        <p:nvSpPr>
          <p:cNvPr id="172038" name="Line 6"/>
          <p:cNvSpPr>
            <a:spLocks noChangeShapeType="1"/>
          </p:cNvSpPr>
          <p:nvPr/>
        </p:nvSpPr>
        <p:spPr bwMode="auto">
          <a:xfrm>
            <a:off x="6858000" y="3352800"/>
            <a:ext cx="0" cy="2667000"/>
          </a:xfrm>
          <a:prstGeom prst="line">
            <a:avLst/>
          </a:prstGeom>
          <a:noFill/>
          <a:ln w="38100">
            <a:solidFill>
              <a:schemeClr val="accent2"/>
            </a:solidFill>
            <a:round/>
            <a:headEnd/>
            <a:tailEnd/>
          </a:ln>
          <a:effectLst/>
        </p:spPr>
        <p:txBody>
          <a:bodyPr/>
          <a:lstStyle/>
          <a:p>
            <a:endParaRPr lang="en-US"/>
          </a:p>
        </p:txBody>
      </p:sp>
      <p:sp>
        <p:nvSpPr>
          <p:cNvPr id="172039" name="Line 7"/>
          <p:cNvSpPr>
            <a:spLocks noChangeShapeType="1"/>
          </p:cNvSpPr>
          <p:nvPr/>
        </p:nvSpPr>
        <p:spPr bwMode="auto">
          <a:xfrm>
            <a:off x="5791200" y="3886200"/>
            <a:ext cx="3048000" cy="0"/>
          </a:xfrm>
          <a:prstGeom prst="line">
            <a:avLst/>
          </a:prstGeom>
          <a:noFill/>
          <a:ln w="38100">
            <a:solidFill>
              <a:schemeClr val="accent2"/>
            </a:solidFill>
            <a:round/>
            <a:headEnd/>
            <a:tailEnd/>
          </a:ln>
          <a:effectLst/>
        </p:spPr>
        <p:txBody>
          <a:bodyPr/>
          <a:lstStyle/>
          <a:p>
            <a:endParaRPr lang="en-US"/>
          </a:p>
        </p:txBody>
      </p:sp>
      <p:sp>
        <p:nvSpPr>
          <p:cNvPr id="172049" name="Line 17"/>
          <p:cNvSpPr>
            <a:spLocks noChangeShapeType="1"/>
          </p:cNvSpPr>
          <p:nvPr/>
        </p:nvSpPr>
        <p:spPr bwMode="auto">
          <a:xfrm>
            <a:off x="2057400" y="2514600"/>
            <a:ext cx="228600" cy="0"/>
          </a:xfrm>
          <a:prstGeom prst="line">
            <a:avLst/>
          </a:prstGeom>
          <a:noFill/>
          <a:ln w="28575">
            <a:solidFill>
              <a:schemeClr val="tx1"/>
            </a:solidFill>
            <a:round/>
            <a:headEnd/>
            <a:tailEnd/>
          </a:ln>
          <a:effectLst/>
        </p:spPr>
        <p:txBody>
          <a:bodyPr/>
          <a:lstStyle/>
          <a:p>
            <a:endParaRPr lang="en-US"/>
          </a:p>
        </p:txBody>
      </p:sp>
      <p:sp>
        <p:nvSpPr>
          <p:cNvPr id="172050" name="Line 18"/>
          <p:cNvSpPr>
            <a:spLocks noChangeShapeType="1"/>
          </p:cNvSpPr>
          <p:nvPr/>
        </p:nvSpPr>
        <p:spPr bwMode="auto">
          <a:xfrm>
            <a:off x="2362200" y="2514600"/>
            <a:ext cx="228600" cy="0"/>
          </a:xfrm>
          <a:prstGeom prst="line">
            <a:avLst/>
          </a:prstGeom>
          <a:noFill/>
          <a:ln w="28575">
            <a:solidFill>
              <a:schemeClr val="tx1"/>
            </a:solidFill>
            <a:round/>
            <a:headEnd/>
            <a:tailEnd/>
          </a:ln>
          <a:effectLst/>
        </p:spPr>
        <p:txBody>
          <a:bodyPr/>
          <a:lstStyle/>
          <a:p>
            <a:endParaRPr lang="en-US"/>
          </a:p>
        </p:txBody>
      </p:sp>
      <p:sp>
        <p:nvSpPr>
          <p:cNvPr id="172051" name="Line 19"/>
          <p:cNvSpPr>
            <a:spLocks noChangeShapeType="1"/>
          </p:cNvSpPr>
          <p:nvPr/>
        </p:nvSpPr>
        <p:spPr bwMode="auto">
          <a:xfrm>
            <a:off x="3276600" y="2514600"/>
            <a:ext cx="228600" cy="0"/>
          </a:xfrm>
          <a:prstGeom prst="line">
            <a:avLst/>
          </a:prstGeom>
          <a:noFill/>
          <a:ln w="28575">
            <a:solidFill>
              <a:schemeClr val="tx1"/>
            </a:solidFill>
            <a:round/>
            <a:headEnd/>
            <a:tailEnd/>
          </a:ln>
          <a:effectLst/>
        </p:spPr>
        <p:txBody>
          <a:bodyPr/>
          <a:lstStyle/>
          <a:p>
            <a:endParaRPr lang="en-US"/>
          </a:p>
        </p:txBody>
      </p:sp>
      <p:sp>
        <p:nvSpPr>
          <p:cNvPr id="172052" name="Line 20"/>
          <p:cNvSpPr>
            <a:spLocks noChangeShapeType="1"/>
          </p:cNvSpPr>
          <p:nvPr/>
        </p:nvSpPr>
        <p:spPr bwMode="auto">
          <a:xfrm>
            <a:off x="4800600" y="2514600"/>
            <a:ext cx="228600" cy="0"/>
          </a:xfrm>
          <a:prstGeom prst="line">
            <a:avLst/>
          </a:prstGeom>
          <a:noFill/>
          <a:ln w="28575">
            <a:solidFill>
              <a:schemeClr val="tx1"/>
            </a:solidFill>
            <a:round/>
            <a:headEnd/>
            <a:tailEnd/>
          </a:ln>
          <a:effectLst/>
        </p:spPr>
        <p:txBody>
          <a:bodyPr/>
          <a:lstStyle/>
          <a:p>
            <a:endParaRPr lang="en-US"/>
          </a:p>
        </p:txBody>
      </p:sp>
      <p:sp>
        <p:nvSpPr>
          <p:cNvPr id="172054" name="Line 22"/>
          <p:cNvSpPr>
            <a:spLocks noChangeShapeType="1"/>
          </p:cNvSpPr>
          <p:nvPr/>
        </p:nvSpPr>
        <p:spPr bwMode="auto">
          <a:xfrm>
            <a:off x="2667000" y="2057400"/>
            <a:ext cx="228600" cy="0"/>
          </a:xfrm>
          <a:prstGeom prst="line">
            <a:avLst/>
          </a:prstGeom>
          <a:noFill/>
          <a:ln w="28575">
            <a:solidFill>
              <a:schemeClr val="tx1"/>
            </a:solidFill>
            <a:round/>
            <a:headEnd/>
            <a:tailEnd/>
          </a:ln>
          <a:effectLst/>
        </p:spPr>
        <p:txBody>
          <a:bodyPr/>
          <a:lstStyle/>
          <a:p>
            <a:endParaRPr lang="en-US"/>
          </a:p>
        </p:txBody>
      </p:sp>
      <p:sp>
        <p:nvSpPr>
          <p:cNvPr id="172055" name="Line 23"/>
          <p:cNvSpPr>
            <a:spLocks noChangeShapeType="1"/>
          </p:cNvSpPr>
          <p:nvPr/>
        </p:nvSpPr>
        <p:spPr bwMode="auto">
          <a:xfrm>
            <a:off x="3048000" y="2057400"/>
            <a:ext cx="228600" cy="0"/>
          </a:xfrm>
          <a:prstGeom prst="line">
            <a:avLst/>
          </a:prstGeom>
          <a:noFill/>
          <a:ln w="28575">
            <a:solidFill>
              <a:schemeClr val="tx1"/>
            </a:solidFill>
            <a:round/>
            <a:headEnd/>
            <a:tailEnd/>
          </a:ln>
          <a:effectLst/>
        </p:spPr>
        <p:txBody>
          <a:bodyPr/>
          <a:lstStyle/>
          <a:p>
            <a:endParaRPr lang="en-US"/>
          </a:p>
        </p:txBody>
      </p:sp>
      <p:sp>
        <p:nvSpPr>
          <p:cNvPr id="172056" name="Line 24"/>
          <p:cNvSpPr>
            <a:spLocks noChangeShapeType="1"/>
          </p:cNvSpPr>
          <p:nvPr/>
        </p:nvSpPr>
        <p:spPr bwMode="auto">
          <a:xfrm>
            <a:off x="4648200" y="2057400"/>
            <a:ext cx="228600" cy="0"/>
          </a:xfrm>
          <a:prstGeom prst="line">
            <a:avLst/>
          </a:prstGeom>
          <a:noFill/>
          <a:ln w="28575">
            <a:solidFill>
              <a:schemeClr val="tx1"/>
            </a:solidFill>
            <a:round/>
            <a:headEnd/>
            <a:tailEnd/>
          </a:ln>
          <a:effectLst/>
        </p:spPr>
        <p:txBody>
          <a:bodyPr/>
          <a:lstStyle/>
          <a:p>
            <a:endParaRPr lang="en-US"/>
          </a:p>
        </p:txBody>
      </p:sp>
      <p:sp>
        <p:nvSpPr>
          <p:cNvPr id="172057" name="Line 25"/>
          <p:cNvSpPr>
            <a:spLocks noChangeShapeType="1"/>
          </p:cNvSpPr>
          <p:nvPr/>
        </p:nvSpPr>
        <p:spPr bwMode="auto">
          <a:xfrm>
            <a:off x="6858000" y="2057400"/>
            <a:ext cx="228600" cy="0"/>
          </a:xfrm>
          <a:prstGeom prst="line">
            <a:avLst/>
          </a:prstGeom>
          <a:noFill/>
          <a:ln w="28575">
            <a:solidFill>
              <a:schemeClr val="tx1"/>
            </a:solidFill>
            <a:round/>
            <a:headEnd/>
            <a:tailEnd/>
          </a:ln>
          <a:effectLst/>
        </p:spPr>
        <p:txBody>
          <a:bodyPr/>
          <a:lstStyle/>
          <a:p>
            <a:endParaRPr lang="en-US"/>
          </a:p>
        </p:txBody>
      </p:sp>
      <p:sp>
        <p:nvSpPr>
          <p:cNvPr id="172058" name="Line 26"/>
          <p:cNvSpPr>
            <a:spLocks noChangeShapeType="1"/>
          </p:cNvSpPr>
          <p:nvPr/>
        </p:nvSpPr>
        <p:spPr bwMode="auto">
          <a:xfrm>
            <a:off x="1828800" y="3352800"/>
            <a:ext cx="228600" cy="0"/>
          </a:xfrm>
          <a:prstGeom prst="line">
            <a:avLst/>
          </a:prstGeom>
          <a:noFill/>
          <a:ln w="28575">
            <a:solidFill>
              <a:schemeClr val="tx1"/>
            </a:solidFill>
            <a:round/>
            <a:headEnd/>
            <a:tailEnd/>
          </a:ln>
          <a:effectLst/>
        </p:spPr>
        <p:txBody>
          <a:bodyPr/>
          <a:lstStyle/>
          <a:p>
            <a:endParaRPr lang="en-US"/>
          </a:p>
        </p:txBody>
      </p:sp>
      <p:sp>
        <p:nvSpPr>
          <p:cNvPr id="172060" name="Line 28"/>
          <p:cNvSpPr>
            <a:spLocks noChangeShapeType="1"/>
          </p:cNvSpPr>
          <p:nvPr/>
        </p:nvSpPr>
        <p:spPr bwMode="auto">
          <a:xfrm>
            <a:off x="2971800" y="3352800"/>
            <a:ext cx="228600" cy="0"/>
          </a:xfrm>
          <a:prstGeom prst="line">
            <a:avLst/>
          </a:prstGeom>
          <a:noFill/>
          <a:ln w="28575">
            <a:solidFill>
              <a:schemeClr val="tx1"/>
            </a:solidFill>
            <a:round/>
            <a:headEnd/>
            <a:tailEnd/>
          </a:ln>
          <a:effectLst/>
        </p:spPr>
        <p:txBody>
          <a:bodyPr/>
          <a:lstStyle/>
          <a:p>
            <a:endParaRPr lang="en-US"/>
          </a:p>
        </p:txBody>
      </p:sp>
      <p:sp>
        <p:nvSpPr>
          <p:cNvPr id="172062" name="Line 30"/>
          <p:cNvSpPr>
            <a:spLocks noChangeShapeType="1"/>
          </p:cNvSpPr>
          <p:nvPr/>
        </p:nvSpPr>
        <p:spPr bwMode="auto">
          <a:xfrm>
            <a:off x="2362200" y="2971800"/>
            <a:ext cx="228600" cy="0"/>
          </a:xfrm>
          <a:prstGeom prst="line">
            <a:avLst/>
          </a:prstGeom>
          <a:noFill/>
          <a:ln w="28575">
            <a:solidFill>
              <a:schemeClr val="tx1"/>
            </a:solidFill>
            <a:round/>
            <a:headEnd/>
            <a:tailEnd/>
          </a:ln>
          <a:effectLst/>
        </p:spPr>
        <p:txBody>
          <a:bodyPr/>
          <a:lstStyle/>
          <a:p>
            <a:endParaRPr lang="en-US"/>
          </a:p>
        </p:txBody>
      </p:sp>
      <p:sp>
        <p:nvSpPr>
          <p:cNvPr id="172064" name="Line 32"/>
          <p:cNvSpPr>
            <a:spLocks noChangeShapeType="1"/>
          </p:cNvSpPr>
          <p:nvPr/>
        </p:nvSpPr>
        <p:spPr bwMode="auto">
          <a:xfrm>
            <a:off x="3505200" y="2895600"/>
            <a:ext cx="228600" cy="0"/>
          </a:xfrm>
          <a:prstGeom prst="line">
            <a:avLst/>
          </a:prstGeom>
          <a:noFill/>
          <a:ln w="28575">
            <a:solidFill>
              <a:schemeClr val="tx1"/>
            </a:solidFill>
            <a:round/>
            <a:headEnd/>
            <a:tailEnd/>
          </a:ln>
          <a:effectLst/>
        </p:spPr>
        <p:txBody>
          <a:bodyPr/>
          <a:lstStyle/>
          <a:p>
            <a:endParaRPr lang="en-US"/>
          </a:p>
        </p:txBody>
      </p:sp>
      <p:sp>
        <p:nvSpPr>
          <p:cNvPr id="172067" name="Rectangle 35"/>
          <p:cNvSpPr>
            <a:spLocks noChangeArrowheads="1"/>
          </p:cNvSpPr>
          <p:nvPr/>
        </p:nvSpPr>
        <p:spPr bwMode="auto">
          <a:xfrm>
            <a:off x="4114800" y="6096000"/>
            <a:ext cx="1066800" cy="457200"/>
          </a:xfrm>
          <a:prstGeom prst="rect">
            <a:avLst/>
          </a:prstGeom>
          <a:noFill/>
          <a:ln w="19050">
            <a:solidFill>
              <a:srgbClr val="FF0000"/>
            </a:solidFill>
            <a:miter lim="800000"/>
            <a:headEnd/>
            <a:tailEnd/>
          </a:ln>
          <a:effectLst/>
        </p:spPr>
        <p:txBody>
          <a:bodyPr wrap="none" anchor="ctr"/>
          <a:lstStyle/>
          <a:p>
            <a:endParaRPr lang="en-US"/>
          </a:p>
        </p:txBody>
      </p:sp>
      <p:sp>
        <p:nvSpPr>
          <p:cNvPr id="172069" name="Text Box 37"/>
          <p:cNvSpPr txBox="1">
            <a:spLocks noChangeArrowheads="1"/>
          </p:cNvSpPr>
          <p:nvPr/>
        </p:nvSpPr>
        <p:spPr bwMode="auto">
          <a:xfrm>
            <a:off x="533400" y="6096000"/>
            <a:ext cx="2671763" cy="457200"/>
          </a:xfrm>
          <a:prstGeom prst="rect">
            <a:avLst/>
          </a:prstGeom>
          <a:noFill/>
          <a:ln w="9525">
            <a:noFill/>
            <a:miter lim="800000"/>
            <a:headEnd/>
            <a:tailEnd/>
          </a:ln>
          <a:effectLst/>
        </p:spPr>
        <p:txBody>
          <a:bodyPr>
            <a:spAutoFit/>
          </a:bodyPr>
          <a:lstStyle/>
          <a:p>
            <a:pPr algn="ctr"/>
            <a:r>
              <a:rPr lang="en-US">
                <a:solidFill>
                  <a:srgbClr val="FF0000"/>
                </a:solidFill>
              </a:rPr>
              <a:t>Reduced Form</a:t>
            </a:r>
          </a:p>
        </p:txBody>
      </p:sp>
      <p:sp>
        <p:nvSpPr>
          <p:cNvPr id="172070" name="Line 38"/>
          <p:cNvSpPr>
            <a:spLocks noChangeShapeType="1"/>
          </p:cNvSpPr>
          <p:nvPr/>
        </p:nvSpPr>
        <p:spPr bwMode="auto">
          <a:xfrm flipV="1">
            <a:off x="2819400" y="6324600"/>
            <a:ext cx="1219200" cy="0"/>
          </a:xfrm>
          <a:prstGeom prst="line">
            <a:avLst/>
          </a:prstGeom>
          <a:noFill/>
          <a:ln w="28575">
            <a:solidFill>
              <a:srgbClr val="FF0000"/>
            </a:solidFill>
            <a:round/>
            <a:headEnd/>
            <a:tailEnd type="triangle" w="med" len="med"/>
          </a:ln>
          <a:effectLst/>
        </p:spPr>
        <p:txBody>
          <a:bodyPr/>
          <a:lstStyle/>
          <a:p>
            <a:endParaRPr lang="en-US"/>
          </a:p>
        </p:txBody>
      </p:sp>
      <p:sp>
        <p:nvSpPr>
          <p:cNvPr id="172066" name="Rectangle 34"/>
          <p:cNvSpPr>
            <a:spLocks noChangeArrowheads="1"/>
          </p:cNvSpPr>
          <p:nvPr/>
        </p:nvSpPr>
        <p:spPr bwMode="auto">
          <a:xfrm>
            <a:off x="1752600" y="3276600"/>
            <a:ext cx="3581400" cy="457200"/>
          </a:xfrm>
          <a:prstGeom prst="rect">
            <a:avLst/>
          </a:prstGeom>
          <a:noFill/>
          <a:ln w="19050">
            <a:solidFill>
              <a:srgbClr val="FF0000"/>
            </a:solidFill>
            <a:miter lim="800000"/>
            <a:headEnd/>
            <a:tailEnd/>
          </a:ln>
          <a:effectLst/>
        </p:spPr>
        <p:txBody>
          <a:bodyPr wrap="none" anchor="ctr"/>
          <a:lstStyle/>
          <a:p>
            <a:endParaRPr lang="en-US"/>
          </a:p>
        </p:txBody>
      </p:sp>
      <p:sp>
        <p:nvSpPr>
          <p:cNvPr id="172068" name="Text Box 36"/>
          <p:cNvSpPr txBox="1">
            <a:spLocks noChangeArrowheads="1"/>
          </p:cNvSpPr>
          <p:nvPr/>
        </p:nvSpPr>
        <p:spPr bwMode="auto">
          <a:xfrm>
            <a:off x="0" y="4206875"/>
            <a:ext cx="2906713" cy="822325"/>
          </a:xfrm>
          <a:prstGeom prst="rect">
            <a:avLst/>
          </a:prstGeom>
          <a:noFill/>
          <a:ln w="9525">
            <a:noFill/>
            <a:miter lim="800000"/>
            <a:headEnd/>
            <a:tailEnd/>
          </a:ln>
          <a:effectLst/>
        </p:spPr>
        <p:txBody>
          <a:bodyPr wrap="none">
            <a:spAutoFit/>
          </a:bodyPr>
          <a:lstStyle/>
          <a:p>
            <a:pPr algn="ctr"/>
            <a:r>
              <a:rPr lang="en-US">
                <a:solidFill>
                  <a:srgbClr val="FF0000"/>
                </a:solidFill>
              </a:rPr>
              <a:t>Canonical or Standard</a:t>
            </a:r>
          </a:p>
          <a:p>
            <a:pPr algn="ctr"/>
            <a:r>
              <a:rPr lang="en-US">
                <a:solidFill>
                  <a:srgbClr val="FF0000"/>
                </a:solidFill>
              </a:rPr>
              <a:t>SOP Form</a:t>
            </a:r>
          </a:p>
        </p:txBody>
      </p:sp>
      <p:sp>
        <p:nvSpPr>
          <p:cNvPr id="172071" name="Line 39"/>
          <p:cNvSpPr>
            <a:spLocks noChangeShapeType="1"/>
          </p:cNvSpPr>
          <p:nvPr/>
        </p:nvSpPr>
        <p:spPr bwMode="auto">
          <a:xfrm flipH="1" flipV="1">
            <a:off x="2057400" y="3810000"/>
            <a:ext cx="0" cy="457200"/>
          </a:xfrm>
          <a:prstGeom prst="line">
            <a:avLst/>
          </a:prstGeom>
          <a:noFill/>
          <a:ln w="28575">
            <a:solidFill>
              <a:srgbClr val="FF0000"/>
            </a:solidFill>
            <a:round/>
            <a:headEnd/>
            <a:tailEnd type="triangle" w="med" len="med"/>
          </a:ln>
          <a:effectLst/>
        </p:spPr>
        <p:txBody>
          <a:bodyPr/>
          <a:lstStyle/>
          <a:p>
            <a:endParaRPr lang="en-US"/>
          </a:p>
        </p:txBody>
      </p:sp>
      <p:sp>
        <p:nvSpPr>
          <p:cNvPr id="172072" name="Text Box 40"/>
          <p:cNvSpPr txBox="1">
            <a:spLocks noChangeArrowheads="1"/>
          </p:cNvSpPr>
          <p:nvPr/>
        </p:nvSpPr>
        <p:spPr bwMode="auto">
          <a:xfrm>
            <a:off x="2743200" y="4572000"/>
            <a:ext cx="3025775" cy="822325"/>
          </a:xfrm>
          <a:prstGeom prst="rect">
            <a:avLst/>
          </a:prstGeom>
          <a:noFill/>
          <a:ln w="9525">
            <a:noFill/>
            <a:miter lim="800000"/>
            <a:headEnd/>
            <a:tailEnd/>
          </a:ln>
          <a:effectLst/>
        </p:spPr>
        <p:txBody>
          <a:bodyPr wrap="none">
            <a:spAutoFit/>
          </a:bodyPr>
          <a:lstStyle/>
          <a:p>
            <a:pPr algn="ctr"/>
            <a:r>
              <a:rPr lang="en-US">
                <a:solidFill>
                  <a:srgbClr val="FF0000"/>
                </a:solidFill>
              </a:rPr>
              <a:t>Standard Product Term</a:t>
            </a:r>
          </a:p>
          <a:p>
            <a:pPr algn="ctr"/>
            <a:r>
              <a:rPr lang="en-US">
                <a:solidFill>
                  <a:srgbClr val="FF0000"/>
                </a:solidFill>
              </a:rPr>
              <a:t>(Minterm)</a:t>
            </a:r>
          </a:p>
        </p:txBody>
      </p:sp>
      <p:sp>
        <p:nvSpPr>
          <p:cNvPr id="172073" name="Line 41"/>
          <p:cNvSpPr>
            <a:spLocks noChangeShapeType="1"/>
          </p:cNvSpPr>
          <p:nvPr/>
        </p:nvSpPr>
        <p:spPr bwMode="auto">
          <a:xfrm flipH="1" flipV="1">
            <a:off x="4114800" y="3886200"/>
            <a:ext cx="0" cy="609600"/>
          </a:xfrm>
          <a:prstGeom prst="line">
            <a:avLst/>
          </a:prstGeom>
          <a:noFill/>
          <a:ln w="28575">
            <a:solidFill>
              <a:srgbClr val="FF0000"/>
            </a:solidFill>
            <a:round/>
            <a:headEnd/>
            <a:tailEnd type="triangle" w="med" len="med"/>
          </a:ln>
          <a:effectLst/>
        </p:spPr>
        <p:txBody>
          <a:bodyPr/>
          <a:lstStyle/>
          <a:p>
            <a:endParaRPr lang="en-US"/>
          </a:p>
        </p:txBody>
      </p:sp>
      <p:sp>
        <p:nvSpPr>
          <p:cNvPr id="172074" name="Oval 42"/>
          <p:cNvSpPr>
            <a:spLocks noChangeArrowheads="1"/>
          </p:cNvSpPr>
          <p:nvPr/>
        </p:nvSpPr>
        <p:spPr bwMode="auto">
          <a:xfrm>
            <a:off x="3657600" y="3276600"/>
            <a:ext cx="762000" cy="533400"/>
          </a:xfrm>
          <a:prstGeom prst="ellipse">
            <a:avLst/>
          </a:prstGeom>
          <a:noFill/>
          <a:ln w="28575">
            <a:solidFill>
              <a:srgbClr val="FF0000"/>
            </a:solidFill>
            <a:round/>
            <a:headEnd/>
            <a:tailEnd/>
          </a:ln>
          <a:effectLst/>
        </p:spPr>
        <p:txBody>
          <a:bodyPr wrap="none" anchor="ctr"/>
          <a:lstStyle/>
          <a:p>
            <a:endParaRPr lang="en-US"/>
          </a:p>
        </p:txBody>
      </p:sp>
      <p:sp>
        <p:nvSpPr>
          <p:cNvPr id="172078" name="Text Box 46"/>
          <p:cNvSpPr txBox="1">
            <a:spLocks noChangeArrowheads="1"/>
          </p:cNvSpPr>
          <p:nvPr/>
        </p:nvSpPr>
        <p:spPr bwMode="auto">
          <a:xfrm>
            <a:off x="4078288" y="6111875"/>
            <a:ext cx="1008062" cy="822325"/>
          </a:xfrm>
          <a:prstGeom prst="rect">
            <a:avLst/>
          </a:prstGeom>
          <a:noFill/>
          <a:ln w="9525">
            <a:noFill/>
            <a:miter lim="800000"/>
            <a:headEnd/>
            <a:tailEnd/>
          </a:ln>
          <a:effectLst/>
        </p:spPr>
        <p:txBody>
          <a:bodyPr wrap="none">
            <a:spAutoFit/>
          </a:bodyPr>
          <a:lstStyle/>
          <a:p>
            <a:r>
              <a:rPr lang="en-US"/>
              <a:t> A + B</a:t>
            </a:r>
          </a:p>
          <a:p>
            <a:endParaRPr lang="en-US"/>
          </a:p>
        </p:txBody>
      </p:sp>
      <p:sp>
        <p:nvSpPr>
          <p:cNvPr id="32" name="Slide Number Placeholder 31"/>
          <p:cNvSpPr>
            <a:spLocks noGrp="1"/>
          </p:cNvSpPr>
          <p:nvPr>
            <p:ph type="sldNum" sz="quarter" idx="12"/>
          </p:nvPr>
        </p:nvSpPr>
        <p:spPr/>
        <p:txBody>
          <a:bodyPr/>
          <a:lstStyle/>
          <a:p>
            <a:fld id="{E3946F7A-511C-4648-B2F5-555E2F5549C0}"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K-Map with no essential prime implicants</a:t>
            </a:r>
          </a:p>
        </p:txBody>
      </p:sp>
      <p:pic>
        <p:nvPicPr>
          <p:cNvPr id="32771" name="Picture 3" descr="C:\Sandige\2\tiff\25.tif"/>
          <p:cNvPicPr>
            <a:picLocks noChangeAspect="1" noChangeArrowheads="1"/>
          </p:cNvPicPr>
          <p:nvPr/>
        </p:nvPicPr>
        <p:blipFill>
          <a:blip r:embed="rId2"/>
          <a:srcRect l="63019" b="38622"/>
          <a:stretch>
            <a:fillRect/>
          </a:stretch>
        </p:blipFill>
        <p:spPr bwMode="auto">
          <a:xfrm>
            <a:off x="1371600" y="2057400"/>
            <a:ext cx="6931025" cy="41148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31B1CAF5-2799-477C-81AD-06CD670F26A3}"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K-Map with no essential prime implicants: alternative!</a:t>
            </a:r>
          </a:p>
        </p:txBody>
      </p:sp>
      <p:pic>
        <p:nvPicPr>
          <p:cNvPr id="33795" name="Picture 3" descr="C:\Sandige\2\tiff\25.tif"/>
          <p:cNvPicPr>
            <a:picLocks noChangeAspect="1" noChangeArrowheads="1"/>
          </p:cNvPicPr>
          <p:nvPr/>
        </p:nvPicPr>
        <p:blipFill>
          <a:blip r:embed="rId2"/>
          <a:srcRect l="63019" b="38622"/>
          <a:stretch>
            <a:fillRect/>
          </a:stretch>
        </p:blipFill>
        <p:spPr bwMode="auto">
          <a:xfrm>
            <a:off x="1371600" y="2057400"/>
            <a:ext cx="6931025" cy="4114800"/>
          </a:xfrm>
          <a:prstGeom prst="rect">
            <a:avLst/>
          </a:prstGeom>
          <a:noFill/>
          <a:ln w="9525">
            <a:noFill/>
            <a:miter lim="800000"/>
            <a:headEnd/>
            <a:tailEnd/>
          </a:ln>
        </p:spPr>
      </p:pic>
      <p:grpSp>
        <p:nvGrpSpPr>
          <p:cNvPr id="2" name="Group 10"/>
          <p:cNvGrpSpPr>
            <a:grpSpLocks/>
          </p:cNvGrpSpPr>
          <p:nvPr/>
        </p:nvGrpSpPr>
        <p:grpSpPr bwMode="auto">
          <a:xfrm>
            <a:off x="3505200" y="4267200"/>
            <a:ext cx="3200400" cy="762000"/>
            <a:chOff x="2208" y="2688"/>
            <a:chExt cx="2016" cy="480"/>
          </a:xfrm>
        </p:grpSpPr>
        <p:sp>
          <p:nvSpPr>
            <p:cNvPr id="33803" name="Rectangle 4"/>
            <p:cNvSpPr>
              <a:spLocks noChangeArrowheads="1"/>
            </p:cNvSpPr>
            <p:nvPr/>
          </p:nvSpPr>
          <p:spPr bwMode="auto">
            <a:xfrm>
              <a:off x="2208" y="2688"/>
              <a:ext cx="480" cy="480"/>
            </a:xfrm>
            <a:prstGeom prst="rect">
              <a:avLst/>
            </a:prstGeom>
            <a:solidFill>
              <a:srgbClr val="FF0000">
                <a:alpha val="50195"/>
              </a:srgbClr>
            </a:solidFill>
            <a:ln w="9525">
              <a:solidFill>
                <a:schemeClr val="tx1"/>
              </a:solidFill>
              <a:miter lim="800000"/>
              <a:headEnd/>
              <a:tailEnd/>
            </a:ln>
          </p:spPr>
          <p:txBody>
            <a:bodyPr wrap="none" anchor="ctr"/>
            <a:lstStyle/>
            <a:p>
              <a:endParaRPr lang="en-US"/>
            </a:p>
          </p:txBody>
        </p:sp>
        <p:sp>
          <p:nvSpPr>
            <p:cNvPr id="33804" name="Rectangle 5"/>
            <p:cNvSpPr>
              <a:spLocks noChangeArrowheads="1"/>
            </p:cNvSpPr>
            <p:nvPr/>
          </p:nvSpPr>
          <p:spPr bwMode="auto">
            <a:xfrm>
              <a:off x="3744" y="2688"/>
              <a:ext cx="480" cy="480"/>
            </a:xfrm>
            <a:prstGeom prst="rect">
              <a:avLst/>
            </a:prstGeom>
            <a:solidFill>
              <a:srgbClr val="FF0000">
                <a:alpha val="50195"/>
              </a:srgbClr>
            </a:solidFill>
            <a:ln w="9525">
              <a:solidFill>
                <a:schemeClr val="tx1"/>
              </a:solidFill>
              <a:miter lim="800000"/>
              <a:headEnd/>
              <a:tailEnd/>
            </a:ln>
          </p:spPr>
          <p:txBody>
            <a:bodyPr wrap="none" anchor="ctr"/>
            <a:lstStyle/>
            <a:p>
              <a:endParaRPr lang="en-US"/>
            </a:p>
          </p:txBody>
        </p:sp>
      </p:grpSp>
      <p:grpSp>
        <p:nvGrpSpPr>
          <p:cNvPr id="3" name="Group 11"/>
          <p:cNvGrpSpPr>
            <a:grpSpLocks/>
          </p:cNvGrpSpPr>
          <p:nvPr/>
        </p:nvGrpSpPr>
        <p:grpSpPr bwMode="auto">
          <a:xfrm>
            <a:off x="5105400" y="3505200"/>
            <a:ext cx="762000" cy="1524000"/>
            <a:chOff x="3216" y="2208"/>
            <a:chExt cx="480" cy="960"/>
          </a:xfrm>
        </p:grpSpPr>
        <p:sp>
          <p:nvSpPr>
            <p:cNvPr id="33801" name="Rectangle 6"/>
            <p:cNvSpPr>
              <a:spLocks noChangeArrowheads="1"/>
            </p:cNvSpPr>
            <p:nvPr/>
          </p:nvSpPr>
          <p:spPr bwMode="auto">
            <a:xfrm>
              <a:off x="3216" y="2208"/>
              <a:ext cx="480" cy="480"/>
            </a:xfrm>
            <a:prstGeom prst="rect">
              <a:avLst/>
            </a:prstGeom>
            <a:solidFill>
              <a:schemeClr val="accent2">
                <a:alpha val="50195"/>
              </a:schemeClr>
            </a:solidFill>
            <a:ln w="9525">
              <a:solidFill>
                <a:schemeClr val="tx1"/>
              </a:solidFill>
              <a:miter lim="800000"/>
              <a:headEnd/>
              <a:tailEnd/>
            </a:ln>
          </p:spPr>
          <p:txBody>
            <a:bodyPr wrap="none" anchor="ctr"/>
            <a:lstStyle/>
            <a:p>
              <a:endParaRPr lang="en-US"/>
            </a:p>
          </p:txBody>
        </p:sp>
        <p:sp>
          <p:nvSpPr>
            <p:cNvPr id="33802" name="Rectangle 7"/>
            <p:cNvSpPr>
              <a:spLocks noChangeArrowheads="1"/>
            </p:cNvSpPr>
            <p:nvPr/>
          </p:nvSpPr>
          <p:spPr bwMode="auto">
            <a:xfrm>
              <a:off x="3216" y="2688"/>
              <a:ext cx="480" cy="480"/>
            </a:xfrm>
            <a:prstGeom prst="rect">
              <a:avLst/>
            </a:prstGeom>
            <a:solidFill>
              <a:schemeClr val="accent2">
                <a:alpha val="50195"/>
              </a:schemeClr>
            </a:solidFill>
            <a:ln w="9525">
              <a:solidFill>
                <a:schemeClr val="tx1"/>
              </a:solidFill>
              <a:miter lim="800000"/>
              <a:headEnd/>
              <a:tailEnd/>
            </a:ln>
          </p:spPr>
          <p:txBody>
            <a:bodyPr wrap="none" anchor="ctr"/>
            <a:lstStyle/>
            <a:p>
              <a:endParaRPr lang="en-US"/>
            </a:p>
          </p:txBody>
        </p:sp>
      </p:grpSp>
      <p:grpSp>
        <p:nvGrpSpPr>
          <p:cNvPr id="4" name="Group 12"/>
          <p:cNvGrpSpPr>
            <a:grpSpLocks/>
          </p:cNvGrpSpPr>
          <p:nvPr/>
        </p:nvGrpSpPr>
        <p:grpSpPr bwMode="auto">
          <a:xfrm>
            <a:off x="3505200" y="3429000"/>
            <a:ext cx="1524000" cy="762000"/>
            <a:chOff x="2208" y="2160"/>
            <a:chExt cx="960" cy="480"/>
          </a:xfrm>
        </p:grpSpPr>
        <p:sp>
          <p:nvSpPr>
            <p:cNvPr id="33799" name="Rectangle 8"/>
            <p:cNvSpPr>
              <a:spLocks noChangeArrowheads="1"/>
            </p:cNvSpPr>
            <p:nvPr/>
          </p:nvSpPr>
          <p:spPr bwMode="auto">
            <a:xfrm>
              <a:off x="2688" y="2160"/>
              <a:ext cx="480" cy="480"/>
            </a:xfrm>
            <a:prstGeom prst="rect">
              <a:avLst/>
            </a:prstGeom>
            <a:solidFill>
              <a:schemeClr val="accent1">
                <a:alpha val="50195"/>
              </a:schemeClr>
            </a:solidFill>
            <a:ln w="9525">
              <a:solidFill>
                <a:schemeClr val="tx1"/>
              </a:solidFill>
              <a:miter lim="800000"/>
              <a:headEnd/>
              <a:tailEnd/>
            </a:ln>
          </p:spPr>
          <p:txBody>
            <a:bodyPr wrap="none" anchor="ctr"/>
            <a:lstStyle/>
            <a:p>
              <a:endParaRPr lang="en-US"/>
            </a:p>
          </p:txBody>
        </p:sp>
        <p:sp>
          <p:nvSpPr>
            <p:cNvPr id="33800" name="Rectangle 9"/>
            <p:cNvSpPr>
              <a:spLocks noChangeArrowheads="1"/>
            </p:cNvSpPr>
            <p:nvPr/>
          </p:nvSpPr>
          <p:spPr bwMode="auto">
            <a:xfrm>
              <a:off x="2208" y="2160"/>
              <a:ext cx="480" cy="480"/>
            </a:xfrm>
            <a:prstGeom prst="rect">
              <a:avLst/>
            </a:prstGeom>
            <a:solidFill>
              <a:schemeClr val="accent1">
                <a:alpha val="50195"/>
              </a:schemeClr>
            </a:solidFill>
            <a:ln w="9525">
              <a:solidFill>
                <a:schemeClr val="tx1"/>
              </a:solidFill>
              <a:miter lim="800000"/>
              <a:headEnd/>
              <a:tailEnd/>
            </a:ln>
          </p:spPr>
          <p:txBody>
            <a:bodyPr wrap="none" anchor="ctr"/>
            <a:lstStyle/>
            <a:p>
              <a:endParaRPr lang="en-US"/>
            </a:p>
          </p:txBody>
        </p:sp>
      </p:grpSp>
      <p:sp>
        <p:nvSpPr>
          <p:cNvPr id="13" name="Slide Number Placeholder 12"/>
          <p:cNvSpPr>
            <a:spLocks noGrp="1"/>
          </p:cNvSpPr>
          <p:nvPr>
            <p:ph type="sldNum" sz="quarter" idx="12"/>
          </p:nvPr>
        </p:nvSpPr>
        <p:spPr/>
        <p:txBody>
          <a:bodyPr/>
          <a:lstStyle/>
          <a:p>
            <a:pPr>
              <a:defRPr/>
            </a:pPr>
            <a:fld id="{31B1CAF5-2799-477C-81AD-06CD670F26A3}" type="slidenum">
              <a:rPr lang="en-US"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Covering Order is Essential</a:t>
            </a:r>
          </a:p>
        </p:txBody>
      </p:sp>
      <p:pic>
        <p:nvPicPr>
          <p:cNvPr id="34819" name="Picture 3" descr="C:\Sandige\2\tiff\26.tif"/>
          <p:cNvPicPr>
            <a:picLocks noChangeAspect="1" noChangeArrowheads="1"/>
          </p:cNvPicPr>
          <p:nvPr/>
        </p:nvPicPr>
        <p:blipFill>
          <a:blip r:embed="rId2"/>
          <a:srcRect b="16705"/>
          <a:stretch>
            <a:fillRect/>
          </a:stretch>
        </p:blipFill>
        <p:spPr bwMode="auto">
          <a:xfrm>
            <a:off x="152400" y="1905000"/>
            <a:ext cx="8839200" cy="4057650"/>
          </a:xfrm>
          <a:prstGeom prst="rect">
            <a:avLst/>
          </a:prstGeom>
          <a:noFill/>
          <a:ln w="9525">
            <a:noFill/>
            <a:miter lim="800000"/>
            <a:headEnd/>
            <a:tailEnd/>
          </a:ln>
        </p:spPr>
      </p:pic>
      <p:sp>
        <p:nvSpPr>
          <p:cNvPr id="34820" name="Rectangle 4"/>
          <p:cNvSpPr>
            <a:spLocks noChangeArrowheads="1"/>
          </p:cNvSpPr>
          <p:nvPr/>
        </p:nvSpPr>
        <p:spPr bwMode="auto">
          <a:xfrm>
            <a:off x="1676400" y="3276600"/>
            <a:ext cx="990600" cy="914400"/>
          </a:xfrm>
          <a:prstGeom prst="rect">
            <a:avLst/>
          </a:prstGeom>
          <a:solidFill>
            <a:srgbClr val="FF0000">
              <a:alpha val="50195"/>
            </a:srgbClr>
          </a:solidFill>
          <a:ln w="9525">
            <a:solidFill>
              <a:schemeClr val="tx1"/>
            </a:solidFill>
            <a:miter lim="800000"/>
            <a:headEnd/>
            <a:tailEnd/>
          </a:ln>
        </p:spPr>
        <p:txBody>
          <a:bodyPr wrap="none" anchor="ctr"/>
          <a:lstStyle/>
          <a:p>
            <a:endParaRPr lang="en-US"/>
          </a:p>
        </p:txBody>
      </p:sp>
      <p:sp>
        <p:nvSpPr>
          <p:cNvPr id="34821" name="Oval 5"/>
          <p:cNvSpPr>
            <a:spLocks noChangeArrowheads="1"/>
          </p:cNvSpPr>
          <p:nvPr/>
        </p:nvSpPr>
        <p:spPr bwMode="auto">
          <a:xfrm>
            <a:off x="3429000" y="2438400"/>
            <a:ext cx="457200" cy="457200"/>
          </a:xfrm>
          <a:prstGeom prst="ellipse">
            <a:avLst/>
          </a:prstGeom>
          <a:noFill/>
          <a:ln w="28575">
            <a:solidFill>
              <a:srgbClr val="FF0000"/>
            </a:solidFill>
            <a:round/>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pPr>
              <a:defRPr/>
            </a:pPr>
            <a:fld id="{31B1CAF5-2799-477C-81AD-06CD670F26A3}"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81000" y="304800"/>
            <a:ext cx="8610600" cy="1143000"/>
          </a:xfrm>
        </p:spPr>
        <p:txBody>
          <a:bodyPr/>
          <a:lstStyle/>
          <a:p>
            <a:pPr eaLnBrk="1" hangingPunct="1"/>
            <a:r>
              <a:rPr lang="en-US" smtClean="0"/>
              <a:t>Using K-Maps to Reduce Functions</a:t>
            </a:r>
          </a:p>
        </p:txBody>
      </p:sp>
      <p:sp>
        <p:nvSpPr>
          <p:cNvPr id="35843" name="Text Box 4"/>
          <p:cNvSpPr txBox="1">
            <a:spLocks noChangeArrowheads="1"/>
          </p:cNvSpPr>
          <p:nvPr/>
        </p:nvSpPr>
        <p:spPr bwMode="auto">
          <a:xfrm>
            <a:off x="255588" y="1371600"/>
            <a:ext cx="8888412" cy="822325"/>
          </a:xfrm>
          <a:prstGeom prst="rect">
            <a:avLst/>
          </a:prstGeom>
          <a:noFill/>
          <a:ln w="9525">
            <a:noFill/>
            <a:miter lim="800000"/>
            <a:headEnd/>
            <a:tailEnd/>
          </a:ln>
        </p:spPr>
        <p:txBody>
          <a:bodyPr wrap="none">
            <a:spAutoFit/>
          </a:bodyPr>
          <a:lstStyle/>
          <a:p>
            <a:r>
              <a:rPr lang="en-US"/>
              <a:t>Given the following K-map, which minimum SOP form of the function</a:t>
            </a:r>
          </a:p>
          <a:p>
            <a:r>
              <a:rPr lang="en-US"/>
              <a:t>has the smallest literal count (the one for the 1s or the 0s)?</a:t>
            </a:r>
          </a:p>
        </p:txBody>
      </p:sp>
      <p:pic>
        <p:nvPicPr>
          <p:cNvPr id="35844" name="Picture 5" descr="27"/>
          <p:cNvPicPr>
            <a:picLocks noChangeAspect="1" noChangeArrowheads="1"/>
          </p:cNvPicPr>
          <p:nvPr/>
        </p:nvPicPr>
        <p:blipFill>
          <a:blip r:embed="rId3"/>
          <a:srcRect t="-745" r="66461" b="24100"/>
          <a:stretch>
            <a:fillRect/>
          </a:stretch>
        </p:blipFill>
        <p:spPr bwMode="auto">
          <a:xfrm>
            <a:off x="304800" y="2470150"/>
            <a:ext cx="4451350" cy="4030663"/>
          </a:xfrm>
          <a:prstGeom prst="rect">
            <a:avLst/>
          </a:prstGeom>
          <a:noFill/>
          <a:ln w="9525">
            <a:noFill/>
            <a:miter lim="800000"/>
            <a:headEnd/>
            <a:tailEnd/>
          </a:ln>
        </p:spPr>
      </p:pic>
      <p:sp>
        <p:nvSpPr>
          <p:cNvPr id="35845" name="Rectangle 6"/>
          <p:cNvSpPr>
            <a:spLocks noChangeArrowheads="1"/>
          </p:cNvSpPr>
          <p:nvPr/>
        </p:nvSpPr>
        <p:spPr bwMode="auto">
          <a:xfrm>
            <a:off x="5046663" y="3048000"/>
            <a:ext cx="2243137" cy="519113"/>
          </a:xfrm>
          <a:prstGeom prst="rect">
            <a:avLst/>
          </a:prstGeom>
          <a:noFill/>
          <a:ln w="9525">
            <a:noFill/>
            <a:miter lim="800000"/>
            <a:headEnd/>
            <a:tailEnd/>
          </a:ln>
        </p:spPr>
        <p:txBody>
          <a:bodyPr wrap="none">
            <a:spAutoFit/>
          </a:bodyPr>
          <a:lstStyle/>
          <a:p>
            <a:pPr algn="ctr"/>
            <a:r>
              <a:rPr lang="en-US" sz="2800"/>
              <a:t>F(W,X,Y,Z) =</a:t>
            </a:r>
          </a:p>
        </p:txBody>
      </p:sp>
      <p:grpSp>
        <p:nvGrpSpPr>
          <p:cNvPr id="2" name="Group 14"/>
          <p:cNvGrpSpPr>
            <a:grpSpLocks/>
          </p:cNvGrpSpPr>
          <p:nvPr/>
        </p:nvGrpSpPr>
        <p:grpSpPr bwMode="auto">
          <a:xfrm>
            <a:off x="5029200" y="3663950"/>
            <a:ext cx="2243138" cy="519113"/>
            <a:chOff x="3312" y="2308"/>
            <a:chExt cx="1413" cy="327"/>
          </a:xfrm>
        </p:grpSpPr>
        <p:sp>
          <p:nvSpPr>
            <p:cNvPr id="35847" name="Rectangle 8"/>
            <p:cNvSpPr>
              <a:spLocks noChangeArrowheads="1"/>
            </p:cNvSpPr>
            <p:nvPr/>
          </p:nvSpPr>
          <p:spPr bwMode="auto">
            <a:xfrm>
              <a:off x="3312" y="2308"/>
              <a:ext cx="1413" cy="327"/>
            </a:xfrm>
            <a:prstGeom prst="rect">
              <a:avLst/>
            </a:prstGeom>
            <a:noFill/>
            <a:ln w="9525">
              <a:noFill/>
              <a:miter lim="800000"/>
              <a:headEnd/>
              <a:tailEnd/>
            </a:ln>
          </p:spPr>
          <p:txBody>
            <a:bodyPr wrap="none">
              <a:spAutoFit/>
            </a:bodyPr>
            <a:lstStyle/>
            <a:p>
              <a:r>
                <a:rPr lang="en-US" sz="2800"/>
                <a:t>F(W,X,Y,Z) =</a:t>
              </a:r>
            </a:p>
          </p:txBody>
        </p:sp>
        <p:sp>
          <p:nvSpPr>
            <p:cNvPr id="35848" name="Line 13"/>
            <p:cNvSpPr>
              <a:spLocks noChangeShapeType="1"/>
            </p:cNvSpPr>
            <p:nvPr/>
          </p:nvSpPr>
          <p:spPr bwMode="auto">
            <a:xfrm>
              <a:off x="3360" y="2352"/>
              <a:ext cx="144" cy="0"/>
            </a:xfrm>
            <a:prstGeom prst="line">
              <a:avLst/>
            </a:prstGeom>
            <a:noFill/>
            <a:ln w="28575">
              <a:solidFill>
                <a:schemeClr val="tx1"/>
              </a:solidFill>
              <a:round/>
              <a:headEnd/>
              <a:tailEnd/>
            </a:ln>
          </p:spPr>
          <p:txBody>
            <a:bodyPr/>
            <a:lstStyle/>
            <a:p>
              <a:endParaRPr lang="en-US"/>
            </a:p>
          </p:txBody>
        </p:sp>
      </p:grpSp>
      <p:sp>
        <p:nvSpPr>
          <p:cNvPr id="9" name="Slide Number Placeholder 8"/>
          <p:cNvSpPr>
            <a:spLocks noGrp="1"/>
          </p:cNvSpPr>
          <p:nvPr>
            <p:ph type="sldNum" sz="quarter" idx="12"/>
          </p:nvPr>
        </p:nvSpPr>
        <p:spPr/>
        <p:txBody>
          <a:bodyPr/>
          <a:lstStyle/>
          <a:p>
            <a:pPr>
              <a:defRPr/>
            </a:pPr>
            <a:fld id="{31B1CAF5-2799-477C-81AD-06CD670F26A3}"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28600" y="0"/>
            <a:ext cx="8534400" cy="1143000"/>
          </a:xfrm>
        </p:spPr>
        <p:txBody>
          <a:bodyPr/>
          <a:lstStyle/>
          <a:p>
            <a:pPr eaLnBrk="1" hangingPunct="1"/>
            <a:r>
              <a:rPr lang="en-US" smtClean="0"/>
              <a:t>Using K-Maps to Reduce Functions</a:t>
            </a:r>
          </a:p>
        </p:txBody>
      </p:sp>
      <p:pic>
        <p:nvPicPr>
          <p:cNvPr id="36867" name="Picture 4" descr="27"/>
          <p:cNvPicPr>
            <a:picLocks noChangeAspect="1" noChangeArrowheads="1"/>
          </p:cNvPicPr>
          <p:nvPr/>
        </p:nvPicPr>
        <p:blipFill>
          <a:blip r:embed="rId2"/>
          <a:srcRect l="31523" r="31523" b="24123"/>
          <a:stretch>
            <a:fillRect/>
          </a:stretch>
        </p:blipFill>
        <p:spPr bwMode="auto">
          <a:xfrm>
            <a:off x="152400" y="1143000"/>
            <a:ext cx="6172200" cy="5010150"/>
          </a:xfrm>
          <a:prstGeom prst="rect">
            <a:avLst/>
          </a:prstGeom>
          <a:noFill/>
          <a:ln w="9525">
            <a:noFill/>
            <a:miter lim="800000"/>
            <a:headEnd/>
            <a:tailEnd/>
          </a:ln>
        </p:spPr>
      </p:pic>
      <p:grpSp>
        <p:nvGrpSpPr>
          <p:cNvPr id="2" name="Group 12"/>
          <p:cNvGrpSpPr>
            <a:grpSpLocks/>
          </p:cNvGrpSpPr>
          <p:nvPr/>
        </p:nvGrpSpPr>
        <p:grpSpPr bwMode="auto">
          <a:xfrm>
            <a:off x="381000" y="2419350"/>
            <a:ext cx="4724400" cy="2895600"/>
            <a:chOff x="240" y="1824"/>
            <a:chExt cx="2976" cy="1824"/>
          </a:xfrm>
        </p:grpSpPr>
        <p:sp>
          <p:nvSpPr>
            <p:cNvPr id="36891" name="Rectangle 5"/>
            <p:cNvSpPr>
              <a:spLocks noChangeArrowheads="1"/>
            </p:cNvSpPr>
            <p:nvPr/>
          </p:nvSpPr>
          <p:spPr bwMode="auto">
            <a:xfrm>
              <a:off x="1344" y="1824"/>
              <a:ext cx="432" cy="432"/>
            </a:xfrm>
            <a:prstGeom prst="rect">
              <a:avLst/>
            </a:prstGeom>
            <a:solidFill>
              <a:schemeClr val="accent1">
                <a:alpha val="50195"/>
              </a:schemeClr>
            </a:solidFill>
            <a:ln w="9525">
              <a:solidFill>
                <a:schemeClr val="tx1"/>
              </a:solidFill>
              <a:miter lim="800000"/>
              <a:headEnd/>
              <a:tailEnd/>
            </a:ln>
          </p:spPr>
          <p:txBody>
            <a:bodyPr wrap="none" anchor="ctr"/>
            <a:lstStyle/>
            <a:p>
              <a:endParaRPr lang="en-US"/>
            </a:p>
          </p:txBody>
        </p:sp>
        <p:sp>
          <p:nvSpPr>
            <p:cNvPr id="36892" name="Rectangle 6"/>
            <p:cNvSpPr>
              <a:spLocks noChangeArrowheads="1"/>
            </p:cNvSpPr>
            <p:nvPr/>
          </p:nvSpPr>
          <p:spPr bwMode="auto">
            <a:xfrm>
              <a:off x="1344" y="3216"/>
              <a:ext cx="432" cy="432"/>
            </a:xfrm>
            <a:prstGeom prst="rect">
              <a:avLst/>
            </a:prstGeom>
            <a:solidFill>
              <a:schemeClr val="accent1">
                <a:alpha val="50195"/>
              </a:schemeClr>
            </a:solidFill>
            <a:ln w="9525">
              <a:solidFill>
                <a:schemeClr val="tx1"/>
              </a:solidFill>
              <a:miter lim="800000"/>
              <a:headEnd/>
              <a:tailEnd/>
            </a:ln>
          </p:spPr>
          <p:txBody>
            <a:bodyPr wrap="none" anchor="ctr"/>
            <a:lstStyle/>
            <a:p>
              <a:endParaRPr lang="en-US"/>
            </a:p>
          </p:txBody>
        </p:sp>
        <p:sp>
          <p:nvSpPr>
            <p:cNvPr id="36893" name="Rectangle 7"/>
            <p:cNvSpPr>
              <a:spLocks noChangeArrowheads="1"/>
            </p:cNvSpPr>
            <p:nvPr/>
          </p:nvSpPr>
          <p:spPr bwMode="auto">
            <a:xfrm>
              <a:off x="2736" y="3216"/>
              <a:ext cx="480" cy="432"/>
            </a:xfrm>
            <a:prstGeom prst="rect">
              <a:avLst/>
            </a:prstGeom>
            <a:solidFill>
              <a:schemeClr val="accent1">
                <a:alpha val="50195"/>
              </a:schemeClr>
            </a:solidFill>
            <a:ln w="9525">
              <a:solidFill>
                <a:schemeClr val="tx1"/>
              </a:solidFill>
              <a:miter lim="800000"/>
              <a:headEnd/>
              <a:tailEnd/>
            </a:ln>
          </p:spPr>
          <p:txBody>
            <a:bodyPr wrap="none" anchor="ctr"/>
            <a:lstStyle/>
            <a:p>
              <a:endParaRPr lang="en-US"/>
            </a:p>
          </p:txBody>
        </p:sp>
        <p:sp>
          <p:nvSpPr>
            <p:cNvPr id="36894" name="Rectangle 8"/>
            <p:cNvSpPr>
              <a:spLocks noChangeArrowheads="1"/>
            </p:cNvSpPr>
            <p:nvPr/>
          </p:nvSpPr>
          <p:spPr bwMode="auto">
            <a:xfrm>
              <a:off x="2736" y="1824"/>
              <a:ext cx="480" cy="432"/>
            </a:xfrm>
            <a:prstGeom prst="rect">
              <a:avLst/>
            </a:prstGeom>
            <a:solidFill>
              <a:schemeClr val="accent1">
                <a:alpha val="50195"/>
              </a:schemeClr>
            </a:solidFill>
            <a:ln w="9525">
              <a:solidFill>
                <a:schemeClr val="tx1"/>
              </a:solidFill>
              <a:miter lim="800000"/>
              <a:headEnd/>
              <a:tailEnd/>
            </a:ln>
          </p:spPr>
          <p:txBody>
            <a:bodyPr wrap="none" anchor="ctr"/>
            <a:lstStyle/>
            <a:p>
              <a:endParaRPr lang="en-US"/>
            </a:p>
          </p:txBody>
        </p:sp>
        <p:sp>
          <p:nvSpPr>
            <p:cNvPr id="36895" name="Oval 11"/>
            <p:cNvSpPr>
              <a:spLocks noChangeArrowheads="1"/>
            </p:cNvSpPr>
            <p:nvPr/>
          </p:nvSpPr>
          <p:spPr bwMode="auto">
            <a:xfrm>
              <a:off x="240" y="2496"/>
              <a:ext cx="336" cy="384"/>
            </a:xfrm>
            <a:prstGeom prst="ellipse">
              <a:avLst/>
            </a:prstGeom>
            <a:noFill/>
            <a:ln w="38100">
              <a:solidFill>
                <a:schemeClr val="accent1"/>
              </a:solidFill>
              <a:round/>
              <a:headEnd/>
              <a:tailEnd/>
            </a:ln>
          </p:spPr>
          <p:txBody>
            <a:bodyPr wrap="none" anchor="ctr"/>
            <a:lstStyle/>
            <a:p>
              <a:endParaRPr lang="en-US"/>
            </a:p>
          </p:txBody>
        </p:sp>
      </p:grpSp>
      <p:grpSp>
        <p:nvGrpSpPr>
          <p:cNvPr id="3" name="Group 23"/>
          <p:cNvGrpSpPr>
            <a:grpSpLocks/>
          </p:cNvGrpSpPr>
          <p:nvPr/>
        </p:nvGrpSpPr>
        <p:grpSpPr bwMode="auto">
          <a:xfrm>
            <a:off x="2133600" y="1200150"/>
            <a:ext cx="3886200" cy="2667000"/>
            <a:chOff x="1344" y="1056"/>
            <a:chExt cx="2448" cy="1680"/>
          </a:xfrm>
        </p:grpSpPr>
        <p:sp>
          <p:nvSpPr>
            <p:cNvPr id="36886" name="Rectangle 9"/>
            <p:cNvSpPr>
              <a:spLocks noChangeArrowheads="1"/>
            </p:cNvSpPr>
            <p:nvPr/>
          </p:nvSpPr>
          <p:spPr bwMode="auto">
            <a:xfrm>
              <a:off x="2736" y="2256"/>
              <a:ext cx="480" cy="480"/>
            </a:xfrm>
            <a:prstGeom prst="rect">
              <a:avLst/>
            </a:prstGeom>
            <a:solidFill>
              <a:srgbClr val="FF0000">
                <a:alpha val="50195"/>
              </a:srgbClr>
            </a:solidFill>
            <a:ln w="9525">
              <a:solidFill>
                <a:schemeClr val="tx1"/>
              </a:solidFill>
              <a:miter lim="800000"/>
              <a:headEnd/>
              <a:tailEnd/>
            </a:ln>
          </p:spPr>
          <p:txBody>
            <a:bodyPr wrap="none" anchor="ctr"/>
            <a:lstStyle/>
            <a:p>
              <a:endParaRPr lang="en-US"/>
            </a:p>
          </p:txBody>
        </p:sp>
        <p:sp>
          <p:nvSpPr>
            <p:cNvPr id="36887" name="Rectangle 13"/>
            <p:cNvSpPr>
              <a:spLocks noChangeArrowheads="1"/>
            </p:cNvSpPr>
            <p:nvPr/>
          </p:nvSpPr>
          <p:spPr bwMode="auto">
            <a:xfrm>
              <a:off x="1344" y="2256"/>
              <a:ext cx="432" cy="480"/>
            </a:xfrm>
            <a:prstGeom prst="rect">
              <a:avLst/>
            </a:prstGeom>
            <a:solidFill>
              <a:srgbClr val="FF0000">
                <a:alpha val="50195"/>
              </a:srgbClr>
            </a:solidFill>
            <a:ln w="9525">
              <a:solidFill>
                <a:schemeClr val="tx1"/>
              </a:solidFill>
              <a:miter lim="800000"/>
              <a:headEnd/>
              <a:tailEnd/>
            </a:ln>
          </p:spPr>
          <p:txBody>
            <a:bodyPr wrap="none" anchor="ctr"/>
            <a:lstStyle/>
            <a:p>
              <a:endParaRPr lang="en-US"/>
            </a:p>
          </p:txBody>
        </p:sp>
        <p:sp>
          <p:nvSpPr>
            <p:cNvPr id="36888" name="Rectangle 14"/>
            <p:cNvSpPr>
              <a:spLocks noChangeArrowheads="1"/>
            </p:cNvSpPr>
            <p:nvPr/>
          </p:nvSpPr>
          <p:spPr bwMode="auto">
            <a:xfrm>
              <a:off x="2736" y="1824"/>
              <a:ext cx="480" cy="480"/>
            </a:xfrm>
            <a:prstGeom prst="rect">
              <a:avLst/>
            </a:prstGeom>
            <a:solidFill>
              <a:srgbClr val="FF0000">
                <a:alpha val="50195"/>
              </a:srgbClr>
            </a:solidFill>
            <a:ln w="9525">
              <a:solidFill>
                <a:schemeClr val="tx1"/>
              </a:solidFill>
              <a:miter lim="800000"/>
              <a:headEnd/>
              <a:tailEnd/>
            </a:ln>
          </p:spPr>
          <p:txBody>
            <a:bodyPr wrap="none" anchor="ctr"/>
            <a:lstStyle/>
            <a:p>
              <a:endParaRPr lang="en-US"/>
            </a:p>
          </p:txBody>
        </p:sp>
        <p:sp>
          <p:nvSpPr>
            <p:cNvPr id="36889" name="Rectangle 15"/>
            <p:cNvSpPr>
              <a:spLocks noChangeArrowheads="1"/>
            </p:cNvSpPr>
            <p:nvPr/>
          </p:nvSpPr>
          <p:spPr bwMode="auto">
            <a:xfrm>
              <a:off x="1344" y="1824"/>
              <a:ext cx="432" cy="432"/>
            </a:xfrm>
            <a:prstGeom prst="rect">
              <a:avLst/>
            </a:prstGeom>
            <a:solidFill>
              <a:srgbClr val="FF0000">
                <a:alpha val="50195"/>
              </a:srgbClr>
            </a:solidFill>
            <a:ln w="9525">
              <a:solidFill>
                <a:schemeClr val="tx1"/>
              </a:solidFill>
              <a:miter lim="800000"/>
              <a:headEnd/>
              <a:tailEnd/>
            </a:ln>
          </p:spPr>
          <p:txBody>
            <a:bodyPr wrap="none" anchor="ctr"/>
            <a:lstStyle/>
            <a:p>
              <a:endParaRPr lang="en-US"/>
            </a:p>
          </p:txBody>
        </p:sp>
        <p:sp>
          <p:nvSpPr>
            <p:cNvPr id="36890" name="Oval 16"/>
            <p:cNvSpPr>
              <a:spLocks noChangeArrowheads="1"/>
            </p:cNvSpPr>
            <p:nvPr/>
          </p:nvSpPr>
          <p:spPr bwMode="auto">
            <a:xfrm>
              <a:off x="3504" y="1056"/>
              <a:ext cx="288" cy="336"/>
            </a:xfrm>
            <a:prstGeom prst="ellipse">
              <a:avLst/>
            </a:prstGeom>
            <a:noFill/>
            <a:ln w="38100">
              <a:solidFill>
                <a:srgbClr val="FF0000"/>
              </a:solidFill>
              <a:round/>
              <a:headEnd/>
              <a:tailEnd/>
            </a:ln>
          </p:spPr>
          <p:txBody>
            <a:bodyPr wrap="none" anchor="ctr"/>
            <a:lstStyle/>
            <a:p>
              <a:endParaRPr lang="en-US"/>
            </a:p>
          </p:txBody>
        </p:sp>
      </p:grpSp>
      <p:grpSp>
        <p:nvGrpSpPr>
          <p:cNvPr id="4" name="Group 25"/>
          <p:cNvGrpSpPr>
            <a:grpSpLocks/>
          </p:cNvGrpSpPr>
          <p:nvPr/>
        </p:nvGrpSpPr>
        <p:grpSpPr bwMode="auto">
          <a:xfrm>
            <a:off x="3581400" y="3181350"/>
            <a:ext cx="2514600" cy="2133600"/>
            <a:chOff x="2256" y="2304"/>
            <a:chExt cx="1584" cy="1344"/>
          </a:xfrm>
        </p:grpSpPr>
        <p:grpSp>
          <p:nvGrpSpPr>
            <p:cNvPr id="5" name="Group 17"/>
            <p:cNvGrpSpPr>
              <a:grpSpLocks/>
            </p:cNvGrpSpPr>
            <p:nvPr/>
          </p:nvGrpSpPr>
          <p:grpSpPr bwMode="auto">
            <a:xfrm>
              <a:off x="2256" y="2736"/>
              <a:ext cx="480" cy="912"/>
              <a:chOff x="3216" y="2208"/>
              <a:chExt cx="480" cy="960"/>
            </a:xfrm>
          </p:grpSpPr>
          <p:sp>
            <p:nvSpPr>
              <p:cNvPr id="36884" name="Rectangle 18"/>
              <p:cNvSpPr>
                <a:spLocks noChangeArrowheads="1"/>
              </p:cNvSpPr>
              <p:nvPr/>
            </p:nvSpPr>
            <p:spPr bwMode="auto">
              <a:xfrm>
                <a:off x="3216" y="2208"/>
                <a:ext cx="480" cy="480"/>
              </a:xfrm>
              <a:prstGeom prst="rect">
                <a:avLst/>
              </a:prstGeom>
              <a:solidFill>
                <a:schemeClr val="accent2">
                  <a:alpha val="50195"/>
                </a:schemeClr>
              </a:solidFill>
              <a:ln w="9525">
                <a:solidFill>
                  <a:schemeClr val="tx1"/>
                </a:solidFill>
                <a:miter lim="800000"/>
                <a:headEnd/>
                <a:tailEnd/>
              </a:ln>
            </p:spPr>
            <p:txBody>
              <a:bodyPr wrap="none" anchor="ctr"/>
              <a:lstStyle/>
              <a:p>
                <a:endParaRPr lang="en-US"/>
              </a:p>
            </p:txBody>
          </p:sp>
          <p:sp>
            <p:nvSpPr>
              <p:cNvPr id="36885" name="Rectangle 19"/>
              <p:cNvSpPr>
                <a:spLocks noChangeArrowheads="1"/>
              </p:cNvSpPr>
              <p:nvPr/>
            </p:nvSpPr>
            <p:spPr bwMode="auto">
              <a:xfrm>
                <a:off x="3216" y="2688"/>
                <a:ext cx="480" cy="480"/>
              </a:xfrm>
              <a:prstGeom prst="rect">
                <a:avLst/>
              </a:prstGeom>
              <a:solidFill>
                <a:schemeClr val="accent2">
                  <a:alpha val="50195"/>
                </a:schemeClr>
              </a:solidFill>
              <a:ln w="9525">
                <a:solidFill>
                  <a:schemeClr val="tx1"/>
                </a:solidFill>
                <a:miter lim="800000"/>
                <a:headEnd/>
                <a:tailEnd/>
              </a:ln>
            </p:spPr>
            <p:txBody>
              <a:bodyPr wrap="none" anchor="ctr"/>
              <a:lstStyle/>
              <a:p>
                <a:endParaRPr lang="en-US"/>
              </a:p>
            </p:txBody>
          </p:sp>
        </p:grpSp>
        <p:grpSp>
          <p:nvGrpSpPr>
            <p:cNvPr id="6" name="Group 20"/>
            <p:cNvGrpSpPr>
              <a:grpSpLocks/>
            </p:cNvGrpSpPr>
            <p:nvPr/>
          </p:nvGrpSpPr>
          <p:grpSpPr bwMode="auto">
            <a:xfrm>
              <a:off x="2736" y="2736"/>
              <a:ext cx="480" cy="912"/>
              <a:chOff x="3216" y="2208"/>
              <a:chExt cx="480" cy="960"/>
            </a:xfrm>
          </p:grpSpPr>
          <p:sp>
            <p:nvSpPr>
              <p:cNvPr id="36882" name="Rectangle 21"/>
              <p:cNvSpPr>
                <a:spLocks noChangeArrowheads="1"/>
              </p:cNvSpPr>
              <p:nvPr/>
            </p:nvSpPr>
            <p:spPr bwMode="auto">
              <a:xfrm>
                <a:off x="3216" y="2208"/>
                <a:ext cx="480" cy="480"/>
              </a:xfrm>
              <a:prstGeom prst="rect">
                <a:avLst/>
              </a:prstGeom>
              <a:solidFill>
                <a:schemeClr val="accent2">
                  <a:alpha val="50195"/>
                </a:schemeClr>
              </a:solidFill>
              <a:ln w="9525">
                <a:solidFill>
                  <a:schemeClr val="tx1"/>
                </a:solidFill>
                <a:miter lim="800000"/>
                <a:headEnd/>
                <a:tailEnd/>
              </a:ln>
            </p:spPr>
            <p:txBody>
              <a:bodyPr wrap="none" anchor="ctr"/>
              <a:lstStyle/>
              <a:p>
                <a:endParaRPr lang="en-US"/>
              </a:p>
            </p:txBody>
          </p:sp>
          <p:sp>
            <p:nvSpPr>
              <p:cNvPr id="36883" name="Rectangle 22"/>
              <p:cNvSpPr>
                <a:spLocks noChangeArrowheads="1"/>
              </p:cNvSpPr>
              <p:nvPr/>
            </p:nvSpPr>
            <p:spPr bwMode="auto">
              <a:xfrm>
                <a:off x="3216" y="2688"/>
                <a:ext cx="480" cy="480"/>
              </a:xfrm>
              <a:prstGeom prst="rect">
                <a:avLst/>
              </a:prstGeom>
              <a:solidFill>
                <a:schemeClr val="accent2">
                  <a:alpha val="50195"/>
                </a:schemeClr>
              </a:solidFill>
              <a:ln w="9525">
                <a:solidFill>
                  <a:schemeClr val="tx1"/>
                </a:solidFill>
                <a:miter lim="800000"/>
                <a:headEnd/>
                <a:tailEnd/>
              </a:ln>
            </p:spPr>
            <p:txBody>
              <a:bodyPr wrap="none" anchor="ctr"/>
              <a:lstStyle/>
              <a:p>
                <a:endParaRPr lang="en-US"/>
              </a:p>
            </p:txBody>
          </p:sp>
        </p:grpSp>
        <p:sp>
          <p:nvSpPr>
            <p:cNvPr id="36881" name="Oval 24"/>
            <p:cNvSpPr>
              <a:spLocks noChangeArrowheads="1"/>
            </p:cNvSpPr>
            <p:nvPr/>
          </p:nvSpPr>
          <p:spPr bwMode="auto">
            <a:xfrm>
              <a:off x="3504" y="2304"/>
              <a:ext cx="336" cy="336"/>
            </a:xfrm>
            <a:prstGeom prst="ellipse">
              <a:avLst/>
            </a:prstGeom>
            <a:noFill/>
            <a:ln w="38100">
              <a:solidFill>
                <a:schemeClr val="accent2"/>
              </a:solidFill>
              <a:round/>
              <a:headEnd/>
              <a:tailEnd/>
            </a:ln>
          </p:spPr>
          <p:txBody>
            <a:bodyPr wrap="none" anchor="ctr"/>
            <a:lstStyle/>
            <a:p>
              <a:endParaRPr lang="en-US"/>
            </a:p>
          </p:txBody>
        </p:sp>
      </p:grpSp>
      <p:sp>
        <p:nvSpPr>
          <p:cNvPr id="36871" name="Rectangle 26"/>
          <p:cNvSpPr>
            <a:spLocks noChangeArrowheads="1"/>
          </p:cNvSpPr>
          <p:nvPr/>
        </p:nvSpPr>
        <p:spPr bwMode="auto">
          <a:xfrm>
            <a:off x="304800" y="6172200"/>
            <a:ext cx="7173913" cy="519113"/>
          </a:xfrm>
          <a:prstGeom prst="rect">
            <a:avLst/>
          </a:prstGeom>
          <a:noFill/>
          <a:ln w="9525">
            <a:noFill/>
            <a:miter lim="800000"/>
            <a:headEnd/>
            <a:tailEnd/>
          </a:ln>
        </p:spPr>
        <p:txBody>
          <a:bodyPr wrap="none">
            <a:spAutoFit/>
          </a:bodyPr>
          <a:lstStyle/>
          <a:p>
            <a:r>
              <a:rPr lang="en-US" sz="2800"/>
              <a:t>F(W,X,Y,Z) = p1 + p2 + p3 = X</a:t>
            </a:r>
            <a:r>
              <a:rPr lang="en-US" sz="2800">
                <a:latin typeface="Symbol" pitchFamily="18" charset="2"/>
              </a:rPr>
              <a:t>×</a:t>
            </a:r>
            <a:r>
              <a:rPr lang="en-US" sz="2800"/>
              <a:t>Z + W</a:t>
            </a:r>
            <a:r>
              <a:rPr lang="en-US" sz="2800">
                <a:latin typeface="Symbol" pitchFamily="18" charset="2"/>
              </a:rPr>
              <a:t>×</a:t>
            </a:r>
            <a:r>
              <a:rPr lang="en-US" sz="2800"/>
              <a:t>Z + W</a:t>
            </a:r>
            <a:r>
              <a:rPr lang="en-US" sz="2800">
                <a:latin typeface="Symbol" pitchFamily="18" charset="2"/>
              </a:rPr>
              <a:t>×</a:t>
            </a:r>
            <a:r>
              <a:rPr lang="en-US" sz="2800"/>
              <a:t>Y</a:t>
            </a:r>
          </a:p>
        </p:txBody>
      </p:sp>
      <p:sp>
        <p:nvSpPr>
          <p:cNvPr id="36872" name="Line 27"/>
          <p:cNvSpPr>
            <a:spLocks noChangeShapeType="1"/>
          </p:cNvSpPr>
          <p:nvPr/>
        </p:nvSpPr>
        <p:spPr bwMode="auto">
          <a:xfrm>
            <a:off x="4724400" y="6254750"/>
            <a:ext cx="228600" cy="0"/>
          </a:xfrm>
          <a:prstGeom prst="line">
            <a:avLst/>
          </a:prstGeom>
          <a:noFill/>
          <a:ln w="28575">
            <a:solidFill>
              <a:schemeClr val="tx1"/>
            </a:solidFill>
            <a:round/>
            <a:headEnd/>
            <a:tailEnd/>
          </a:ln>
        </p:spPr>
        <p:txBody>
          <a:bodyPr/>
          <a:lstStyle/>
          <a:p>
            <a:endParaRPr lang="en-US"/>
          </a:p>
        </p:txBody>
      </p:sp>
      <p:sp>
        <p:nvSpPr>
          <p:cNvPr id="36873" name="Line 28"/>
          <p:cNvSpPr>
            <a:spLocks noChangeShapeType="1"/>
          </p:cNvSpPr>
          <p:nvPr/>
        </p:nvSpPr>
        <p:spPr bwMode="auto">
          <a:xfrm>
            <a:off x="5029200" y="6254750"/>
            <a:ext cx="228600" cy="0"/>
          </a:xfrm>
          <a:prstGeom prst="line">
            <a:avLst/>
          </a:prstGeom>
          <a:noFill/>
          <a:ln w="28575">
            <a:solidFill>
              <a:schemeClr val="tx1"/>
            </a:solidFill>
            <a:round/>
            <a:headEnd/>
            <a:tailEnd/>
          </a:ln>
        </p:spPr>
        <p:txBody>
          <a:bodyPr/>
          <a:lstStyle/>
          <a:p>
            <a:endParaRPr lang="en-US"/>
          </a:p>
        </p:txBody>
      </p:sp>
      <p:sp>
        <p:nvSpPr>
          <p:cNvPr id="36874" name="Line 29"/>
          <p:cNvSpPr>
            <a:spLocks noChangeShapeType="1"/>
          </p:cNvSpPr>
          <p:nvPr/>
        </p:nvSpPr>
        <p:spPr bwMode="auto">
          <a:xfrm>
            <a:off x="5715000" y="6254750"/>
            <a:ext cx="228600" cy="0"/>
          </a:xfrm>
          <a:prstGeom prst="line">
            <a:avLst/>
          </a:prstGeom>
          <a:noFill/>
          <a:ln w="28575">
            <a:solidFill>
              <a:schemeClr val="tx1"/>
            </a:solidFill>
            <a:round/>
            <a:headEnd/>
            <a:tailEnd/>
          </a:ln>
        </p:spPr>
        <p:txBody>
          <a:bodyPr/>
          <a:lstStyle/>
          <a:p>
            <a:endParaRPr lang="en-US"/>
          </a:p>
        </p:txBody>
      </p:sp>
      <p:sp>
        <p:nvSpPr>
          <p:cNvPr id="36875" name="Line 30"/>
          <p:cNvSpPr>
            <a:spLocks noChangeShapeType="1"/>
          </p:cNvSpPr>
          <p:nvPr/>
        </p:nvSpPr>
        <p:spPr bwMode="auto">
          <a:xfrm>
            <a:off x="6096000" y="6254750"/>
            <a:ext cx="228600" cy="0"/>
          </a:xfrm>
          <a:prstGeom prst="line">
            <a:avLst/>
          </a:prstGeom>
          <a:noFill/>
          <a:ln w="28575">
            <a:solidFill>
              <a:schemeClr val="tx1"/>
            </a:solidFill>
            <a:round/>
            <a:headEnd/>
            <a:tailEnd/>
          </a:ln>
        </p:spPr>
        <p:txBody>
          <a:bodyPr/>
          <a:lstStyle/>
          <a:p>
            <a:endParaRPr lang="en-US"/>
          </a:p>
        </p:txBody>
      </p:sp>
      <p:grpSp>
        <p:nvGrpSpPr>
          <p:cNvPr id="7" name="Group 34"/>
          <p:cNvGrpSpPr>
            <a:grpSpLocks/>
          </p:cNvGrpSpPr>
          <p:nvPr/>
        </p:nvGrpSpPr>
        <p:grpSpPr bwMode="auto">
          <a:xfrm>
            <a:off x="7086600" y="4876800"/>
            <a:ext cx="1600200" cy="609600"/>
            <a:chOff x="4560" y="3696"/>
            <a:chExt cx="1008" cy="384"/>
          </a:xfrm>
        </p:grpSpPr>
        <p:sp>
          <p:nvSpPr>
            <p:cNvPr id="36877" name="Text Box 32"/>
            <p:cNvSpPr txBox="1">
              <a:spLocks noChangeArrowheads="1"/>
            </p:cNvSpPr>
            <p:nvPr/>
          </p:nvSpPr>
          <p:spPr bwMode="auto">
            <a:xfrm>
              <a:off x="4716" y="3712"/>
              <a:ext cx="627" cy="327"/>
            </a:xfrm>
            <a:prstGeom prst="rect">
              <a:avLst/>
            </a:prstGeom>
            <a:noFill/>
            <a:ln w="9525">
              <a:noFill/>
              <a:miter lim="800000"/>
              <a:headEnd/>
              <a:tailEnd/>
            </a:ln>
          </p:spPr>
          <p:txBody>
            <a:bodyPr wrap="none">
              <a:spAutoFit/>
            </a:bodyPr>
            <a:lstStyle/>
            <a:p>
              <a:pPr algn="ctr"/>
              <a:r>
                <a:rPr lang="en-US" sz="2800">
                  <a:solidFill>
                    <a:srgbClr val="FF0000"/>
                  </a:solidFill>
                </a:rPr>
                <a:t>lc = 6</a:t>
              </a:r>
            </a:p>
          </p:txBody>
        </p:sp>
        <p:sp>
          <p:nvSpPr>
            <p:cNvPr id="36878" name="Oval 33"/>
            <p:cNvSpPr>
              <a:spLocks noChangeArrowheads="1"/>
            </p:cNvSpPr>
            <p:nvPr/>
          </p:nvSpPr>
          <p:spPr bwMode="auto">
            <a:xfrm>
              <a:off x="4560" y="3696"/>
              <a:ext cx="1008" cy="384"/>
            </a:xfrm>
            <a:prstGeom prst="ellipse">
              <a:avLst/>
            </a:prstGeom>
            <a:noFill/>
            <a:ln w="38100">
              <a:solidFill>
                <a:srgbClr val="FF0000"/>
              </a:solidFill>
              <a:round/>
              <a:headEnd/>
              <a:tailEnd/>
            </a:ln>
          </p:spPr>
          <p:txBody>
            <a:bodyPr wrap="none" anchor="ctr"/>
            <a:lstStyle/>
            <a:p>
              <a:endParaRPr lang="en-US"/>
            </a:p>
          </p:txBody>
        </p:sp>
      </p:grpSp>
      <p:sp>
        <p:nvSpPr>
          <p:cNvPr id="32" name="Slide Number Placeholder 31"/>
          <p:cNvSpPr>
            <a:spLocks noGrp="1"/>
          </p:cNvSpPr>
          <p:nvPr>
            <p:ph type="sldNum" sz="quarter" idx="12"/>
          </p:nvPr>
        </p:nvSpPr>
        <p:spPr/>
        <p:txBody>
          <a:bodyPr/>
          <a:lstStyle/>
          <a:p>
            <a:pPr>
              <a:defRPr/>
            </a:pPr>
            <a:fld id="{31B1CAF5-2799-477C-81AD-06CD670F26A3}" type="slidenum">
              <a:rPr lang="en-US" smtClean="0"/>
              <a:pPr>
                <a:defRPr/>
              </a:pPr>
              <a:t>54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4800" y="0"/>
            <a:ext cx="8534400" cy="1143000"/>
          </a:xfrm>
        </p:spPr>
        <p:txBody>
          <a:bodyPr/>
          <a:lstStyle/>
          <a:p>
            <a:pPr eaLnBrk="1" hangingPunct="1"/>
            <a:r>
              <a:rPr lang="en-US" smtClean="0"/>
              <a:t>Using K-Maps to Reduce Functions</a:t>
            </a:r>
          </a:p>
        </p:txBody>
      </p:sp>
      <p:pic>
        <p:nvPicPr>
          <p:cNvPr id="37891" name="Picture 4" descr="27"/>
          <p:cNvPicPr>
            <a:picLocks noChangeAspect="1" noChangeArrowheads="1"/>
          </p:cNvPicPr>
          <p:nvPr/>
        </p:nvPicPr>
        <p:blipFill>
          <a:blip r:embed="rId2"/>
          <a:srcRect l="70531" b="24123"/>
          <a:stretch>
            <a:fillRect/>
          </a:stretch>
        </p:blipFill>
        <p:spPr bwMode="auto">
          <a:xfrm>
            <a:off x="152400" y="990600"/>
            <a:ext cx="5078413" cy="5181600"/>
          </a:xfrm>
          <a:prstGeom prst="rect">
            <a:avLst/>
          </a:prstGeom>
          <a:noFill/>
          <a:ln w="9525">
            <a:noFill/>
            <a:miter lim="800000"/>
            <a:headEnd/>
            <a:tailEnd/>
          </a:ln>
        </p:spPr>
      </p:pic>
      <p:sp>
        <p:nvSpPr>
          <p:cNvPr id="37892" name="Rectangle 7"/>
          <p:cNvSpPr>
            <a:spLocks noChangeArrowheads="1"/>
          </p:cNvSpPr>
          <p:nvPr/>
        </p:nvSpPr>
        <p:spPr bwMode="auto">
          <a:xfrm>
            <a:off x="457200" y="6256338"/>
            <a:ext cx="7432675" cy="519112"/>
          </a:xfrm>
          <a:prstGeom prst="rect">
            <a:avLst/>
          </a:prstGeom>
          <a:noFill/>
          <a:ln w="9525">
            <a:noFill/>
            <a:miter lim="800000"/>
            <a:headEnd/>
            <a:tailEnd/>
          </a:ln>
        </p:spPr>
        <p:txBody>
          <a:bodyPr wrap="none">
            <a:spAutoFit/>
          </a:bodyPr>
          <a:lstStyle/>
          <a:p>
            <a:r>
              <a:rPr lang="en-US" sz="2800"/>
              <a:t>F(W,X,Y,Z) = r1 + r2 + r3 = W</a:t>
            </a:r>
            <a:r>
              <a:rPr lang="en-US" sz="2800">
                <a:latin typeface="Symbol" pitchFamily="18" charset="2"/>
              </a:rPr>
              <a:t>×</a:t>
            </a:r>
            <a:r>
              <a:rPr lang="en-US" sz="2800"/>
              <a:t>X</a:t>
            </a:r>
            <a:r>
              <a:rPr lang="en-US" sz="2800">
                <a:latin typeface="Symbol" pitchFamily="18" charset="2"/>
              </a:rPr>
              <a:t>×</a:t>
            </a:r>
            <a:r>
              <a:rPr lang="en-US" sz="2800"/>
              <a:t>Y + W</a:t>
            </a:r>
            <a:r>
              <a:rPr lang="en-US" sz="2800">
                <a:latin typeface="Symbol" pitchFamily="18" charset="2"/>
              </a:rPr>
              <a:t>×</a:t>
            </a:r>
            <a:r>
              <a:rPr lang="en-US" sz="2800"/>
              <a:t>Z + Y</a:t>
            </a:r>
            <a:r>
              <a:rPr lang="en-US" sz="2800">
                <a:latin typeface="Symbol" pitchFamily="18" charset="2"/>
              </a:rPr>
              <a:t>×</a:t>
            </a:r>
            <a:r>
              <a:rPr lang="en-US" sz="2800"/>
              <a:t>Z </a:t>
            </a:r>
          </a:p>
        </p:txBody>
      </p:sp>
      <p:sp>
        <p:nvSpPr>
          <p:cNvPr id="37893" name="Line 8"/>
          <p:cNvSpPr>
            <a:spLocks noChangeShapeType="1"/>
          </p:cNvSpPr>
          <p:nvPr/>
        </p:nvSpPr>
        <p:spPr bwMode="auto">
          <a:xfrm>
            <a:off x="533400" y="6332538"/>
            <a:ext cx="228600" cy="0"/>
          </a:xfrm>
          <a:prstGeom prst="line">
            <a:avLst/>
          </a:prstGeom>
          <a:noFill/>
          <a:ln w="28575">
            <a:solidFill>
              <a:schemeClr val="tx1"/>
            </a:solidFill>
            <a:round/>
            <a:headEnd/>
            <a:tailEnd/>
          </a:ln>
        </p:spPr>
        <p:txBody>
          <a:bodyPr/>
          <a:lstStyle/>
          <a:p>
            <a:endParaRPr lang="en-US"/>
          </a:p>
        </p:txBody>
      </p:sp>
      <p:sp>
        <p:nvSpPr>
          <p:cNvPr id="37894" name="Line 9"/>
          <p:cNvSpPr>
            <a:spLocks noChangeShapeType="1"/>
          </p:cNvSpPr>
          <p:nvPr/>
        </p:nvSpPr>
        <p:spPr bwMode="auto">
          <a:xfrm>
            <a:off x="5410200" y="6324600"/>
            <a:ext cx="304800" cy="0"/>
          </a:xfrm>
          <a:prstGeom prst="line">
            <a:avLst/>
          </a:prstGeom>
          <a:noFill/>
          <a:ln w="28575">
            <a:solidFill>
              <a:schemeClr val="tx1"/>
            </a:solidFill>
            <a:round/>
            <a:headEnd/>
            <a:tailEnd/>
          </a:ln>
        </p:spPr>
        <p:txBody>
          <a:bodyPr/>
          <a:lstStyle/>
          <a:p>
            <a:endParaRPr lang="en-US"/>
          </a:p>
        </p:txBody>
      </p:sp>
      <p:sp>
        <p:nvSpPr>
          <p:cNvPr id="37895" name="Line 10"/>
          <p:cNvSpPr>
            <a:spLocks noChangeShapeType="1"/>
          </p:cNvSpPr>
          <p:nvPr/>
        </p:nvSpPr>
        <p:spPr bwMode="auto">
          <a:xfrm>
            <a:off x="6019800" y="6324600"/>
            <a:ext cx="304800" cy="0"/>
          </a:xfrm>
          <a:prstGeom prst="line">
            <a:avLst/>
          </a:prstGeom>
          <a:noFill/>
          <a:ln w="28575">
            <a:solidFill>
              <a:schemeClr val="tx1"/>
            </a:solidFill>
            <a:round/>
            <a:headEnd/>
            <a:tailEnd/>
          </a:ln>
        </p:spPr>
        <p:txBody>
          <a:bodyPr/>
          <a:lstStyle/>
          <a:p>
            <a:endParaRPr lang="en-US"/>
          </a:p>
        </p:txBody>
      </p:sp>
      <p:sp>
        <p:nvSpPr>
          <p:cNvPr id="37896" name="Line 11"/>
          <p:cNvSpPr>
            <a:spLocks noChangeShapeType="1"/>
          </p:cNvSpPr>
          <p:nvPr/>
        </p:nvSpPr>
        <p:spPr bwMode="auto">
          <a:xfrm>
            <a:off x="7010400" y="6324600"/>
            <a:ext cx="304800" cy="0"/>
          </a:xfrm>
          <a:prstGeom prst="line">
            <a:avLst/>
          </a:prstGeom>
          <a:noFill/>
          <a:ln w="28575">
            <a:solidFill>
              <a:schemeClr val="tx1"/>
            </a:solidFill>
            <a:round/>
            <a:headEnd/>
            <a:tailEnd/>
          </a:ln>
        </p:spPr>
        <p:txBody>
          <a:bodyPr/>
          <a:lstStyle/>
          <a:p>
            <a:endParaRPr lang="en-US"/>
          </a:p>
        </p:txBody>
      </p:sp>
      <p:grpSp>
        <p:nvGrpSpPr>
          <p:cNvPr id="2" name="Group 13"/>
          <p:cNvGrpSpPr>
            <a:grpSpLocks/>
          </p:cNvGrpSpPr>
          <p:nvPr/>
        </p:nvGrpSpPr>
        <p:grpSpPr bwMode="auto">
          <a:xfrm>
            <a:off x="7086600" y="4876800"/>
            <a:ext cx="1600200" cy="609600"/>
            <a:chOff x="4560" y="3696"/>
            <a:chExt cx="1008" cy="384"/>
          </a:xfrm>
        </p:grpSpPr>
        <p:sp>
          <p:nvSpPr>
            <p:cNvPr id="37907" name="Text Box 14"/>
            <p:cNvSpPr txBox="1">
              <a:spLocks noChangeArrowheads="1"/>
            </p:cNvSpPr>
            <p:nvPr/>
          </p:nvSpPr>
          <p:spPr bwMode="auto">
            <a:xfrm>
              <a:off x="4716" y="3712"/>
              <a:ext cx="627" cy="327"/>
            </a:xfrm>
            <a:prstGeom prst="rect">
              <a:avLst/>
            </a:prstGeom>
            <a:noFill/>
            <a:ln w="9525">
              <a:noFill/>
              <a:miter lim="800000"/>
              <a:headEnd/>
              <a:tailEnd/>
            </a:ln>
          </p:spPr>
          <p:txBody>
            <a:bodyPr wrap="none">
              <a:spAutoFit/>
            </a:bodyPr>
            <a:lstStyle/>
            <a:p>
              <a:pPr algn="ctr"/>
              <a:r>
                <a:rPr lang="en-US" sz="2800">
                  <a:solidFill>
                    <a:srgbClr val="FF0000"/>
                  </a:solidFill>
                </a:rPr>
                <a:t>lc = 7</a:t>
              </a:r>
            </a:p>
          </p:txBody>
        </p:sp>
        <p:sp>
          <p:nvSpPr>
            <p:cNvPr id="37908" name="Oval 15"/>
            <p:cNvSpPr>
              <a:spLocks noChangeArrowheads="1"/>
            </p:cNvSpPr>
            <p:nvPr/>
          </p:nvSpPr>
          <p:spPr bwMode="auto">
            <a:xfrm>
              <a:off x="4560" y="3696"/>
              <a:ext cx="1008" cy="384"/>
            </a:xfrm>
            <a:prstGeom prst="ellipse">
              <a:avLst/>
            </a:prstGeom>
            <a:noFill/>
            <a:ln w="38100">
              <a:solidFill>
                <a:srgbClr val="FF0000"/>
              </a:solidFill>
              <a:round/>
              <a:headEnd/>
              <a:tailEnd/>
            </a:ln>
          </p:spPr>
          <p:txBody>
            <a:bodyPr wrap="none" anchor="ctr"/>
            <a:lstStyle/>
            <a:p>
              <a:endParaRPr lang="en-US"/>
            </a:p>
          </p:txBody>
        </p:sp>
      </p:grpSp>
      <p:grpSp>
        <p:nvGrpSpPr>
          <p:cNvPr id="3" name="Group 24"/>
          <p:cNvGrpSpPr>
            <a:grpSpLocks/>
          </p:cNvGrpSpPr>
          <p:nvPr/>
        </p:nvGrpSpPr>
        <p:grpSpPr bwMode="auto">
          <a:xfrm>
            <a:off x="2743200" y="1066800"/>
            <a:ext cx="1981200" cy="2743200"/>
            <a:chOff x="1728" y="672"/>
            <a:chExt cx="1248" cy="1728"/>
          </a:xfrm>
        </p:grpSpPr>
        <p:sp>
          <p:nvSpPr>
            <p:cNvPr id="37905" name="Rectangle 18"/>
            <p:cNvSpPr>
              <a:spLocks noChangeArrowheads="1"/>
            </p:cNvSpPr>
            <p:nvPr/>
          </p:nvSpPr>
          <p:spPr bwMode="auto">
            <a:xfrm>
              <a:off x="1728" y="1440"/>
              <a:ext cx="912" cy="960"/>
            </a:xfrm>
            <a:prstGeom prst="rect">
              <a:avLst/>
            </a:prstGeom>
            <a:solidFill>
              <a:srgbClr val="FF0000">
                <a:alpha val="50195"/>
              </a:srgbClr>
            </a:solidFill>
            <a:ln w="9525">
              <a:solidFill>
                <a:schemeClr val="tx1"/>
              </a:solidFill>
              <a:miter lim="800000"/>
              <a:headEnd/>
              <a:tailEnd/>
            </a:ln>
          </p:spPr>
          <p:txBody>
            <a:bodyPr wrap="none" anchor="ctr"/>
            <a:lstStyle/>
            <a:p>
              <a:endParaRPr lang="en-US"/>
            </a:p>
          </p:txBody>
        </p:sp>
        <p:sp>
          <p:nvSpPr>
            <p:cNvPr id="37906" name="Oval 21"/>
            <p:cNvSpPr>
              <a:spLocks noChangeArrowheads="1"/>
            </p:cNvSpPr>
            <p:nvPr/>
          </p:nvSpPr>
          <p:spPr bwMode="auto">
            <a:xfrm>
              <a:off x="2640" y="672"/>
              <a:ext cx="336" cy="336"/>
            </a:xfrm>
            <a:prstGeom prst="ellipse">
              <a:avLst/>
            </a:prstGeom>
            <a:noFill/>
            <a:ln w="38100">
              <a:solidFill>
                <a:srgbClr val="FF0000"/>
              </a:solidFill>
              <a:round/>
              <a:headEnd/>
              <a:tailEnd/>
            </a:ln>
          </p:spPr>
          <p:txBody>
            <a:bodyPr wrap="none" anchor="ctr"/>
            <a:lstStyle/>
            <a:p>
              <a:endParaRPr lang="en-US"/>
            </a:p>
          </p:txBody>
        </p:sp>
      </p:grpSp>
      <p:grpSp>
        <p:nvGrpSpPr>
          <p:cNvPr id="4" name="Group 23"/>
          <p:cNvGrpSpPr>
            <a:grpSpLocks/>
          </p:cNvGrpSpPr>
          <p:nvPr/>
        </p:nvGrpSpPr>
        <p:grpSpPr bwMode="auto">
          <a:xfrm>
            <a:off x="457200" y="3810000"/>
            <a:ext cx="3048000" cy="914400"/>
            <a:chOff x="288" y="2400"/>
            <a:chExt cx="1920" cy="576"/>
          </a:xfrm>
        </p:grpSpPr>
        <p:sp>
          <p:nvSpPr>
            <p:cNvPr id="37903" name="Rectangle 17"/>
            <p:cNvSpPr>
              <a:spLocks noChangeArrowheads="1"/>
            </p:cNvSpPr>
            <p:nvPr/>
          </p:nvSpPr>
          <p:spPr bwMode="auto">
            <a:xfrm>
              <a:off x="1200" y="2400"/>
              <a:ext cx="1008" cy="480"/>
            </a:xfrm>
            <a:prstGeom prst="rect">
              <a:avLst/>
            </a:prstGeom>
            <a:solidFill>
              <a:schemeClr val="accent1">
                <a:alpha val="50195"/>
              </a:schemeClr>
            </a:solidFill>
            <a:ln w="9525">
              <a:solidFill>
                <a:schemeClr val="tx1"/>
              </a:solidFill>
              <a:miter lim="800000"/>
              <a:headEnd/>
              <a:tailEnd/>
            </a:ln>
          </p:spPr>
          <p:txBody>
            <a:bodyPr wrap="none" anchor="ctr"/>
            <a:lstStyle/>
            <a:p>
              <a:endParaRPr lang="en-US"/>
            </a:p>
          </p:txBody>
        </p:sp>
        <p:sp>
          <p:nvSpPr>
            <p:cNvPr id="37904" name="Oval 22"/>
            <p:cNvSpPr>
              <a:spLocks noChangeArrowheads="1"/>
            </p:cNvSpPr>
            <p:nvPr/>
          </p:nvSpPr>
          <p:spPr bwMode="auto">
            <a:xfrm>
              <a:off x="288" y="2640"/>
              <a:ext cx="336" cy="336"/>
            </a:xfrm>
            <a:prstGeom prst="ellipse">
              <a:avLst/>
            </a:prstGeom>
            <a:noFill/>
            <a:ln w="38100">
              <a:solidFill>
                <a:schemeClr val="accent1"/>
              </a:solidFill>
              <a:round/>
              <a:headEnd/>
              <a:tailEnd/>
            </a:ln>
          </p:spPr>
          <p:txBody>
            <a:bodyPr wrap="none" anchor="ctr"/>
            <a:lstStyle/>
            <a:p>
              <a:endParaRPr lang="en-US"/>
            </a:p>
          </p:txBody>
        </p:sp>
      </p:grpSp>
      <p:grpSp>
        <p:nvGrpSpPr>
          <p:cNvPr id="5" name="Group 25"/>
          <p:cNvGrpSpPr>
            <a:grpSpLocks/>
          </p:cNvGrpSpPr>
          <p:nvPr/>
        </p:nvGrpSpPr>
        <p:grpSpPr bwMode="auto">
          <a:xfrm>
            <a:off x="685800" y="2286000"/>
            <a:ext cx="2743200" cy="3352800"/>
            <a:chOff x="432" y="1440"/>
            <a:chExt cx="1728" cy="2112"/>
          </a:xfrm>
        </p:grpSpPr>
        <p:sp>
          <p:nvSpPr>
            <p:cNvPr id="37901" name="Rectangle 19"/>
            <p:cNvSpPr>
              <a:spLocks noChangeArrowheads="1"/>
            </p:cNvSpPr>
            <p:nvPr/>
          </p:nvSpPr>
          <p:spPr bwMode="auto">
            <a:xfrm>
              <a:off x="1728" y="1440"/>
              <a:ext cx="432" cy="1920"/>
            </a:xfrm>
            <a:prstGeom prst="rect">
              <a:avLst/>
            </a:prstGeom>
            <a:solidFill>
              <a:schemeClr val="accent2">
                <a:alpha val="50195"/>
              </a:schemeClr>
            </a:solidFill>
            <a:ln w="9525">
              <a:solidFill>
                <a:schemeClr val="tx1"/>
              </a:solidFill>
              <a:miter lim="800000"/>
              <a:headEnd/>
              <a:tailEnd/>
            </a:ln>
          </p:spPr>
          <p:txBody>
            <a:bodyPr wrap="none" anchor="ctr"/>
            <a:lstStyle/>
            <a:p>
              <a:endParaRPr lang="en-US"/>
            </a:p>
          </p:txBody>
        </p:sp>
        <p:sp>
          <p:nvSpPr>
            <p:cNvPr id="37902" name="Oval 20"/>
            <p:cNvSpPr>
              <a:spLocks noChangeArrowheads="1"/>
            </p:cNvSpPr>
            <p:nvPr/>
          </p:nvSpPr>
          <p:spPr bwMode="auto">
            <a:xfrm>
              <a:off x="432" y="3216"/>
              <a:ext cx="336" cy="336"/>
            </a:xfrm>
            <a:prstGeom prst="ellipse">
              <a:avLst/>
            </a:prstGeom>
            <a:noFill/>
            <a:ln w="38100">
              <a:solidFill>
                <a:schemeClr val="accent2"/>
              </a:solidFill>
              <a:round/>
              <a:headEnd/>
              <a:tailEnd/>
            </a:ln>
          </p:spPr>
          <p:txBody>
            <a:bodyPr wrap="none" anchor="ctr"/>
            <a:lstStyle/>
            <a:p>
              <a:endParaRPr lang="en-US"/>
            </a:p>
          </p:txBody>
        </p:sp>
      </p:grpSp>
      <p:sp>
        <p:nvSpPr>
          <p:cNvPr id="21" name="Slide Number Placeholder 20"/>
          <p:cNvSpPr>
            <a:spLocks noGrp="1"/>
          </p:cNvSpPr>
          <p:nvPr>
            <p:ph type="sldNum" sz="quarter" idx="12"/>
          </p:nvPr>
        </p:nvSpPr>
        <p:spPr/>
        <p:txBody>
          <a:bodyPr/>
          <a:lstStyle/>
          <a:p>
            <a:pPr>
              <a:defRPr/>
            </a:pPr>
            <a:fld id="{31B1CAF5-2799-477C-81AD-06CD670F26A3}" type="slidenum">
              <a:rPr lang="en-US" smtClean="0"/>
              <a:pPr>
                <a:defRPr/>
              </a:pPr>
              <a:t>55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81000" y="304800"/>
            <a:ext cx="8610600" cy="1143000"/>
          </a:xfrm>
        </p:spPr>
        <p:txBody>
          <a:bodyPr/>
          <a:lstStyle/>
          <a:p>
            <a:pPr eaLnBrk="1" hangingPunct="1"/>
            <a:r>
              <a:rPr lang="en-US" smtClean="0"/>
              <a:t>Using K-Maps to Reduce Functions</a:t>
            </a:r>
          </a:p>
        </p:txBody>
      </p:sp>
      <p:sp>
        <p:nvSpPr>
          <p:cNvPr id="38915" name="Text Box 3"/>
          <p:cNvSpPr txBox="1">
            <a:spLocks noChangeArrowheads="1"/>
          </p:cNvSpPr>
          <p:nvPr/>
        </p:nvSpPr>
        <p:spPr bwMode="auto">
          <a:xfrm>
            <a:off x="255588" y="1371600"/>
            <a:ext cx="8888412" cy="822325"/>
          </a:xfrm>
          <a:prstGeom prst="rect">
            <a:avLst/>
          </a:prstGeom>
          <a:noFill/>
          <a:ln w="9525">
            <a:noFill/>
            <a:miter lim="800000"/>
            <a:headEnd/>
            <a:tailEnd/>
          </a:ln>
        </p:spPr>
        <p:txBody>
          <a:bodyPr wrap="none">
            <a:spAutoFit/>
          </a:bodyPr>
          <a:lstStyle/>
          <a:p>
            <a:r>
              <a:rPr lang="en-US"/>
              <a:t>Given the following K-map, which minimum SOP form of the function</a:t>
            </a:r>
          </a:p>
          <a:p>
            <a:r>
              <a:rPr lang="en-US"/>
              <a:t>has the smallest literal count (the one for the 1s or the 0s)?</a:t>
            </a:r>
          </a:p>
        </p:txBody>
      </p:sp>
      <p:pic>
        <p:nvPicPr>
          <p:cNvPr id="38916" name="Picture 4" descr="27"/>
          <p:cNvPicPr>
            <a:picLocks noChangeAspect="1" noChangeArrowheads="1"/>
          </p:cNvPicPr>
          <p:nvPr/>
        </p:nvPicPr>
        <p:blipFill>
          <a:blip r:embed="rId3"/>
          <a:srcRect t="-745" r="66461" b="24100"/>
          <a:stretch>
            <a:fillRect/>
          </a:stretch>
        </p:blipFill>
        <p:spPr bwMode="auto">
          <a:xfrm>
            <a:off x="5715000" y="3746500"/>
            <a:ext cx="3352800" cy="3035300"/>
          </a:xfrm>
          <a:prstGeom prst="rect">
            <a:avLst/>
          </a:prstGeom>
          <a:noFill/>
          <a:ln w="9525">
            <a:noFill/>
            <a:miter lim="800000"/>
            <a:headEnd/>
            <a:tailEnd/>
          </a:ln>
        </p:spPr>
      </p:pic>
      <p:grpSp>
        <p:nvGrpSpPr>
          <p:cNvPr id="2" name="Group 9"/>
          <p:cNvGrpSpPr>
            <a:grpSpLocks/>
          </p:cNvGrpSpPr>
          <p:nvPr/>
        </p:nvGrpSpPr>
        <p:grpSpPr bwMode="auto">
          <a:xfrm>
            <a:off x="7467600" y="2286000"/>
            <a:ext cx="1600200" cy="609600"/>
            <a:chOff x="4560" y="3696"/>
            <a:chExt cx="1008" cy="384"/>
          </a:xfrm>
        </p:grpSpPr>
        <p:sp>
          <p:nvSpPr>
            <p:cNvPr id="38931" name="Text Box 10"/>
            <p:cNvSpPr txBox="1">
              <a:spLocks noChangeArrowheads="1"/>
            </p:cNvSpPr>
            <p:nvPr/>
          </p:nvSpPr>
          <p:spPr bwMode="auto">
            <a:xfrm>
              <a:off x="4716" y="3712"/>
              <a:ext cx="627" cy="327"/>
            </a:xfrm>
            <a:prstGeom prst="rect">
              <a:avLst/>
            </a:prstGeom>
            <a:noFill/>
            <a:ln w="9525">
              <a:noFill/>
              <a:miter lim="800000"/>
              <a:headEnd/>
              <a:tailEnd/>
            </a:ln>
          </p:spPr>
          <p:txBody>
            <a:bodyPr wrap="none">
              <a:spAutoFit/>
            </a:bodyPr>
            <a:lstStyle/>
            <a:p>
              <a:pPr algn="ctr"/>
              <a:r>
                <a:rPr lang="en-US" sz="2800">
                  <a:solidFill>
                    <a:srgbClr val="FF0000"/>
                  </a:solidFill>
                </a:rPr>
                <a:t>lc = 6</a:t>
              </a:r>
            </a:p>
          </p:txBody>
        </p:sp>
        <p:sp>
          <p:nvSpPr>
            <p:cNvPr id="38932" name="Oval 11"/>
            <p:cNvSpPr>
              <a:spLocks noChangeArrowheads="1"/>
            </p:cNvSpPr>
            <p:nvPr/>
          </p:nvSpPr>
          <p:spPr bwMode="auto">
            <a:xfrm>
              <a:off x="4560" y="3696"/>
              <a:ext cx="1008" cy="384"/>
            </a:xfrm>
            <a:prstGeom prst="ellipse">
              <a:avLst/>
            </a:prstGeom>
            <a:noFill/>
            <a:ln w="38100">
              <a:solidFill>
                <a:srgbClr val="FF0000"/>
              </a:solidFill>
              <a:round/>
              <a:headEnd/>
              <a:tailEnd/>
            </a:ln>
          </p:spPr>
          <p:txBody>
            <a:bodyPr wrap="none" anchor="ctr"/>
            <a:lstStyle/>
            <a:p>
              <a:endParaRPr lang="en-US"/>
            </a:p>
          </p:txBody>
        </p:sp>
      </p:grpSp>
      <p:grpSp>
        <p:nvGrpSpPr>
          <p:cNvPr id="3" name="Group 12"/>
          <p:cNvGrpSpPr>
            <a:grpSpLocks/>
          </p:cNvGrpSpPr>
          <p:nvPr/>
        </p:nvGrpSpPr>
        <p:grpSpPr bwMode="auto">
          <a:xfrm>
            <a:off x="7467600" y="3048000"/>
            <a:ext cx="1600200" cy="609600"/>
            <a:chOff x="4560" y="3696"/>
            <a:chExt cx="1008" cy="384"/>
          </a:xfrm>
        </p:grpSpPr>
        <p:sp>
          <p:nvSpPr>
            <p:cNvPr id="38929" name="Text Box 13"/>
            <p:cNvSpPr txBox="1">
              <a:spLocks noChangeArrowheads="1"/>
            </p:cNvSpPr>
            <p:nvPr/>
          </p:nvSpPr>
          <p:spPr bwMode="auto">
            <a:xfrm>
              <a:off x="4716" y="3712"/>
              <a:ext cx="627" cy="327"/>
            </a:xfrm>
            <a:prstGeom prst="rect">
              <a:avLst/>
            </a:prstGeom>
            <a:noFill/>
            <a:ln w="9525">
              <a:noFill/>
              <a:miter lim="800000"/>
              <a:headEnd/>
              <a:tailEnd/>
            </a:ln>
          </p:spPr>
          <p:txBody>
            <a:bodyPr wrap="none">
              <a:spAutoFit/>
            </a:bodyPr>
            <a:lstStyle/>
            <a:p>
              <a:pPr algn="ctr"/>
              <a:r>
                <a:rPr lang="en-US" sz="2800">
                  <a:solidFill>
                    <a:srgbClr val="FF0000"/>
                  </a:solidFill>
                </a:rPr>
                <a:t>lc = 7</a:t>
              </a:r>
            </a:p>
          </p:txBody>
        </p:sp>
        <p:sp>
          <p:nvSpPr>
            <p:cNvPr id="38930" name="Oval 14"/>
            <p:cNvSpPr>
              <a:spLocks noChangeArrowheads="1"/>
            </p:cNvSpPr>
            <p:nvPr/>
          </p:nvSpPr>
          <p:spPr bwMode="auto">
            <a:xfrm>
              <a:off x="4560" y="3696"/>
              <a:ext cx="1008" cy="384"/>
            </a:xfrm>
            <a:prstGeom prst="ellipse">
              <a:avLst/>
            </a:prstGeom>
            <a:noFill/>
            <a:ln w="38100">
              <a:solidFill>
                <a:srgbClr val="FF0000"/>
              </a:solidFill>
              <a:round/>
              <a:headEnd/>
              <a:tailEnd/>
            </a:ln>
          </p:spPr>
          <p:txBody>
            <a:bodyPr wrap="none" anchor="ctr"/>
            <a:lstStyle/>
            <a:p>
              <a:endParaRPr lang="en-US"/>
            </a:p>
          </p:txBody>
        </p:sp>
      </p:grpSp>
      <p:sp>
        <p:nvSpPr>
          <p:cNvPr id="38919" name="Rectangle 16"/>
          <p:cNvSpPr>
            <a:spLocks noChangeArrowheads="1"/>
          </p:cNvSpPr>
          <p:nvPr/>
        </p:nvSpPr>
        <p:spPr bwMode="auto">
          <a:xfrm>
            <a:off x="152400" y="3124200"/>
            <a:ext cx="7432675" cy="519113"/>
          </a:xfrm>
          <a:prstGeom prst="rect">
            <a:avLst/>
          </a:prstGeom>
          <a:noFill/>
          <a:ln w="9525">
            <a:noFill/>
            <a:miter lim="800000"/>
            <a:headEnd/>
            <a:tailEnd/>
          </a:ln>
        </p:spPr>
        <p:txBody>
          <a:bodyPr wrap="none">
            <a:spAutoFit/>
          </a:bodyPr>
          <a:lstStyle/>
          <a:p>
            <a:r>
              <a:rPr lang="en-US" sz="2800"/>
              <a:t>F(W,X,Y,Z) = r1 + r2 + r3 = W</a:t>
            </a:r>
            <a:r>
              <a:rPr lang="en-US" sz="2800">
                <a:latin typeface="Symbol" pitchFamily="18" charset="2"/>
              </a:rPr>
              <a:t>×</a:t>
            </a:r>
            <a:r>
              <a:rPr lang="en-US" sz="2800"/>
              <a:t>X</a:t>
            </a:r>
            <a:r>
              <a:rPr lang="en-US" sz="2800">
                <a:latin typeface="Symbol" pitchFamily="18" charset="2"/>
              </a:rPr>
              <a:t>×</a:t>
            </a:r>
            <a:r>
              <a:rPr lang="en-US" sz="2800"/>
              <a:t>Y + W</a:t>
            </a:r>
            <a:r>
              <a:rPr lang="en-US" sz="2800">
                <a:latin typeface="Symbol" pitchFamily="18" charset="2"/>
              </a:rPr>
              <a:t>×</a:t>
            </a:r>
            <a:r>
              <a:rPr lang="en-US" sz="2800"/>
              <a:t>Z + Y</a:t>
            </a:r>
            <a:r>
              <a:rPr lang="en-US" sz="2800">
                <a:latin typeface="Symbol" pitchFamily="18" charset="2"/>
              </a:rPr>
              <a:t>×</a:t>
            </a:r>
            <a:r>
              <a:rPr lang="en-US" sz="2800"/>
              <a:t>Z </a:t>
            </a:r>
          </a:p>
        </p:txBody>
      </p:sp>
      <p:sp>
        <p:nvSpPr>
          <p:cNvPr id="38920" name="Line 17"/>
          <p:cNvSpPr>
            <a:spLocks noChangeShapeType="1"/>
          </p:cNvSpPr>
          <p:nvPr/>
        </p:nvSpPr>
        <p:spPr bwMode="auto">
          <a:xfrm>
            <a:off x="228600" y="3200400"/>
            <a:ext cx="228600" cy="0"/>
          </a:xfrm>
          <a:prstGeom prst="line">
            <a:avLst/>
          </a:prstGeom>
          <a:noFill/>
          <a:ln w="28575">
            <a:solidFill>
              <a:schemeClr val="tx1"/>
            </a:solidFill>
            <a:round/>
            <a:headEnd/>
            <a:tailEnd/>
          </a:ln>
        </p:spPr>
        <p:txBody>
          <a:bodyPr/>
          <a:lstStyle/>
          <a:p>
            <a:endParaRPr lang="en-US"/>
          </a:p>
        </p:txBody>
      </p:sp>
      <p:sp>
        <p:nvSpPr>
          <p:cNvPr id="38921" name="Line 18"/>
          <p:cNvSpPr>
            <a:spLocks noChangeShapeType="1"/>
          </p:cNvSpPr>
          <p:nvPr/>
        </p:nvSpPr>
        <p:spPr bwMode="auto">
          <a:xfrm>
            <a:off x="5105400" y="3192463"/>
            <a:ext cx="304800" cy="0"/>
          </a:xfrm>
          <a:prstGeom prst="line">
            <a:avLst/>
          </a:prstGeom>
          <a:noFill/>
          <a:ln w="28575">
            <a:solidFill>
              <a:schemeClr val="tx1"/>
            </a:solidFill>
            <a:round/>
            <a:headEnd/>
            <a:tailEnd/>
          </a:ln>
        </p:spPr>
        <p:txBody>
          <a:bodyPr/>
          <a:lstStyle/>
          <a:p>
            <a:endParaRPr lang="en-US"/>
          </a:p>
        </p:txBody>
      </p:sp>
      <p:sp>
        <p:nvSpPr>
          <p:cNvPr id="38922" name="Line 19"/>
          <p:cNvSpPr>
            <a:spLocks noChangeShapeType="1"/>
          </p:cNvSpPr>
          <p:nvPr/>
        </p:nvSpPr>
        <p:spPr bwMode="auto">
          <a:xfrm>
            <a:off x="5715000" y="3192463"/>
            <a:ext cx="304800" cy="0"/>
          </a:xfrm>
          <a:prstGeom prst="line">
            <a:avLst/>
          </a:prstGeom>
          <a:noFill/>
          <a:ln w="28575">
            <a:solidFill>
              <a:schemeClr val="tx1"/>
            </a:solidFill>
            <a:round/>
            <a:headEnd/>
            <a:tailEnd/>
          </a:ln>
        </p:spPr>
        <p:txBody>
          <a:bodyPr/>
          <a:lstStyle/>
          <a:p>
            <a:endParaRPr lang="en-US"/>
          </a:p>
        </p:txBody>
      </p:sp>
      <p:sp>
        <p:nvSpPr>
          <p:cNvPr id="38923" name="Line 20"/>
          <p:cNvSpPr>
            <a:spLocks noChangeShapeType="1"/>
          </p:cNvSpPr>
          <p:nvPr/>
        </p:nvSpPr>
        <p:spPr bwMode="auto">
          <a:xfrm>
            <a:off x="6705600" y="3192463"/>
            <a:ext cx="304800" cy="0"/>
          </a:xfrm>
          <a:prstGeom prst="line">
            <a:avLst/>
          </a:prstGeom>
          <a:noFill/>
          <a:ln w="28575">
            <a:solidFill>
              <a:schemeClr val="tx1"/>
            </a:solidFill>
            <a:round/>
            <a:headEnd/>
            <a:tailEnd/>
          </a:ln>
        </p:spPr>
        <p:txBody>
          <a:bodyPr/>
          <a:lstStyle/>
          <a:p>
            <a:endParaRPr lang="en-US"/>
          </a:p>
        </p:txBody>
      </p:sp>
      <p:sp>
        <p:nvSpPr>
          <p:cNvPr id="38924" name="Rectangle 22"/>
          <p:cNvSpPr>
            <a:spLocks noChangeArrowheads="1"/>
          </p:cNvSpPr>
          <p:nvPr/>
        </p:nvSpPr>
        <p:spPr bwMode="auto">
          <a:xfrm>
            <a:off x="152400" y="2362200"/>
            <a:ext cx="7173913" cy="519113"/>
          </a:xfrm>
          <a:prstGeom prst="rect">
            <a:avLst/>
          </a:prstGeom>
          <a:noFill/>
          <a:ln w="9525">
            <a:noFill/>
            <a:miter lim="800000"/>
            <a:headEnd/>
            <a:tailEnd/>
          </a:ln>
        </p:spPr>
        <p:txBody>
          <a:bodyPr wrap="none">
            <a:spAutoFit/>
          </a:bodyPr>
          <a:lstStyle/>
          <a:p>
            <a:r>
              <a:rPr lang="en-US" sz="2800"/>
              <a:t>F(W,X,Y,Z) = p1 + p2 + p3 = X</a:t>
            </a:r>
            <a:r>
              <a:rPr lang="en-US" sz="2800">
                <a:latin typeface="Symbol" pitchFamily="18" charset="2"/>
              </a:rPr>
              <a:t>×</a:t>
            </a:r>
            <a:r>
              <a:rPr lang="en-US" sz="2800"/>
              <a:t>Z + W</a:t>
            </a:r>
            <a:r>
              <a:rPr lang="en-US" sz="2800">
                <a:latin typeface="Symbol" pitchFamily="18" charset="2"/>
              </a:rPr>
              <a:t>×</a:t>
            </a:r>
            <a:r>
              <a:rPr lang="en-US" sz="2800"/>
              <a:t>Z + W</a:t>
            </a:r>
            <a:r>
              <a:rPr lang="en-US" sz="2800">
                <a:latin typeface="Symbol" pitchFamily="18" charset="2"/>
              </a:rPr>
              <a:t>×</a:t>
            </a:r>
            <a:r>
              <a:rPr lang="en-US" sz="2800"/>
              <a:t>Y</a:t>
            </a:r>
          </a:p>
        </p:txBody>
      </p:sp>
      <p:sp>
        <p:nvSpPr>
          <p:cNvPr id="38925" name="Line 23"/>
          <p:cNvSpPr>
            <a:spLocks noChangeShapeType="1"/>
          </p:cNvSpPr>
          <p:nvPr/>
        </p:nvSpPr>
        <p:spPr bwMode="auto">
          <a:xfrm>
            <a:off x="4572000" y="2444750"/>
            <a:ext cx="228600" cy="0"/>
          </a:xfrm>
          <a:prstGeom prst="line">
            <a:avLst/>
          </a:prstGeom>
          <a:noFill/>
          <a:ln w="28575">
            <a:solidFill>
              <a:schemeClr val="tx1"/>
            </a:solidFill>
            <a:round/>
            <a:headEnd/>
            <a:tailEnd/>
          </a:ln>
        </p:spPr>
        <p:txBody>
          <a:bodyPr/>
          <a:lstStyle/>
          <a:p>
            <a:endParaRPr lang="en-US"/>
          </a:p>
        </p:txBody>
      </p:sp>
      <p:sp>
        <p:nvSpPr>
          <p:cNvPr id="38926" name="Line 24"/>
          <p:cNvSpPr>
            <a:spLocks noChangeShapeType="1"/>
          </p:cNvSpPr>
          <p:nvPr/>
        </p:nvSpPr>
        <p:spPr bwMode="auto">
          <a:xfrm>
            <a:off x="4876800" y="2444750"/>
            <a:ext cx="228600" cy="0"/>
          </a:xfrm>
          <a:prstGeom prst="line">
            <a:avLst/>
          </a:prstGeom>
          <a:noFill/>
          <a:ln w="28575">
            <a:solidFill>
              <a:schemeClr val="tx1"/>
            </a:solidFill>
            <a:round/>
            <a:headEnd/>
            <a:tailEnd/>
          </a:ln>
        </p:spPr>
        <p:txBody>
          <a:bodyPr/>
          <a:lstStyle/>
          <a:p>
            <a:endParaRPr lang="en-US"/>
          </a:p>
        </p:txBody>
      </p:sp>
      <p:sp>
        <p:nvSpPr>
          <p:cNvPr id="38927" name="Line 25"/>
          <p:cNvSpPr>
            <a:spLocks noChangeShapeType="1"/>
          </p:cNvSpPr>
          <p:nvPr/>
        </p:nvSpPr>
        <p:spPr bwMode="auto">
          <a:xfrm>
            <a:off x="5562600" y="2444750"/>
            <a:ext cx="228600" cy="0"/>
          </a:xfrm>
          <a:prstGeom prst="line">
            <a:avLst/>
          </a:prstGeom>
          <a:noFill/>
          <a:ln w="28575">
            <a:solidFill>
              <a:schemeClr val="tx1"/>
            </a:solidFill>
            <a:round/>
            <a:headEnd/>
            <a:tailEnd/>
          </a:ln>
        </p:spPr>
        <p:txBody>
          <a:bodyPr/>
          <a:lstStyle/>
          <a:p>
            <a:endParaRPr lang="en-US"/>
          </a:p>
        </p:txBody>
      </p:sp>
      <p:sp>
        <p:nvSpPr>
          <p:cNvPr id="38928" name="Line 26"/>
          <p:cNvSpPr>
            <a:spLocks noChangeShapeType="1"/>
          </p:cNvSpPr>
          <p:nvPr/>
        </p:nvSpPr>
        <p:spPr bwMode="auto">
          <a:xfrm>
            <a:off x="5943600" y="2444750"/>
            <a:ext cx="228600" cy="0"/>
          </a:xfrm>
          <a:prstGeom prst="line">
            <a:avLst/>
          </a:prstGeom>
          <a:noFill/>
          <a:ln w="28575">
            <a:solidFill>
              <a:schemeClr val="tx1"/>
            </a:solidFill>
            <a:round/>
            <a:headEnd/>
            <a:tailEnd/>
          </a:ln>
        </p:spPr>
        <p:txBody>
          <a:bodyPr/>
          <a:lstStyle/>
          <a:p>
            <a:endParaRPr lang="en-US"/>
          </a:p>
        </p:txBody>
      </p:sp>
      <p:sp>
        <p:nvSpPr>
          <p:cNvPr id="21" name="Slide Number Placeholder 20"/>
          <p:cNvSpPr>
            <a:spLocks noGrp="1"/>
          </p:cNvSpPr>
          <p:nvPr>
            <p:ph type="sldNum" sz="quarter" idx="12"/>
          </p:nvPr>
        </p:nvSpPr>
        <p:spPr/>
        <p:txBody>
          <a:bodyPr/>
          <a:lstStyle/>
          <a:p>
            <a:pPr>
              <a:defRPr/>
            </a:pPr>
            <a:fld id="{31B1CAF5-2799-477C-81AD-06CD670F26A3}" type="slidenum">
              <a:rPr lang="en-US" smtClean="0"/>
              <a:pPr>
                <a:defRPr/>
              </a:pPr>
              <a:t>56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81000" y="304800"/>
            <a:ext cx="8610600" cy="1143000"/>
          </a:xfrm>
        </p:spPr>
        <p:txBody>
          <a:bodyPr/>
          <a:lstStyle/>
          <a:p>
            <a:pPr eaLnBrk="1" hangingPunct="1"/>
            <a:r>
              <a:rPr lang="en-US" smtClean="0"/>
              <a:t>Using K-Maps to Reduce Functions</a:t>
            </a:r>
          </a:p>
        </p:txBody>
      </p:sp>
      <p:sp>
        <p:nvSpPr>
          <p:cNvPr id="39939" name="Text Box 3"/>
          <p:cNvSpPr txBox="1">
            <a:spLocks noChangeArrowheads="1"/>
          </p:cNvSpPr>
          <p:nvPr/>
        </p:nvSpPr>
        <p:spPr bwMode="auto">
          <a:xfrm>
            <a:off x="255588" y="1371600"/>
            <a:ext cx="8888412" cy="822325"/>
          </a:xfrm>
          <a:prstGeom prst="rect">
            <a:avLst/>
          </a:prstGeom>
          <a:noFill/>
          <a:ln w="9525">
            <a:noFill/>
            <a:miter lim="800000"/>
            <a:headEnd/>
            <a:tailEnd/>
          </a:ln>
        </p:spPr>
        <p:txBody>
          <a:bodyPr wrap="none">
            <a:spAutoFit/>
          </a:bodyPr>
          <a:lstStyle/>
          <a:p>
            <a:r>
              <a:rPr lang="en-US"/>
              <a:t>Given the following K-map, which minimum SOP form of the function</a:t>
            </a:r>
          </a:p>
          <a:p>
            <a:r>
              <a:rPr lang="en-US"/>
              <a:t>has the smallest literal count (the one for the 1s or the 0s)?</a:t>
            </a:r>
          </a:p>
        </p:txBody>
      </p:sp>
      <p:sp>
        <p:nvSpPr>
          <p:cNvPr id="39940" name="Rectangle 5"/>
          <p:cNvSpPr>
            <a:spLocks noChangeArrowheads="1"/>
          </p:cNvSpPr>
          <p:nvPr/>
        </p:nvSpPr>
        <p:spPr bwMode="auto">
          <a:xfrm>
            <a:off x="5224463" y="3048000"/>
            <a:ext cx="2243137" cy="519113"/>
          </a:xfrm>
          <a:prstGeom prst="rect">
            <a:avLst/>
          </a:prstGeom>
          <a:noFill/>
          <a:ln w="9525">
            <a:noFill/>
            <a:miter lim="800000"/>
            <a:headEnd/>
            <a:tailEnd/>
          </a:ln>
        </p:spPr>
        <p:txBody>
          <a:bodyPr wrap="none">
            <a:spAutoFit/>
          </a:bodyPr>
          <a:lstStyle/>
          <a:p>
            <a:pPr algn="ctr"/>
            <a:r>
              <a:rPr lang="en-US" sz="2800"/>
              <a:t>F(W,X,Y,Z) =</a:t>
            </a:r>
          </a:p>
        </p:txBody>
      </p:sp>
      <p:grpSp>
        <p:nvGrpSpPr>
          <p:cNvPr id="2" name="Group 6"/>
          <p:cNvGrpSpPr>
            <a:grpSpLocks/>
          </p:cNvGrpSpPr>
          <p:nvPr/>
        </p:nvGrpSpPr>
        <p:grpSpPr bwMode="auto">
          <a:xfrm>
            <a:off x="5257800" y="3663950"/>
            <a:ext cx="2243138" cy="519113"/>
            <a:chOff x="3312" y="2308"/>
            <a:chExt cx="1413" cy="327"/>
          </a:xfrm>
        </p:grpSpPr>
        <p:sp>
          <p:nvSpPr>
            <p:cNvPr id="39944" name="Rectangle 7"/>
            <p:cNvSpPr>
              <a:spLocks noChangeArrowheads="1"/>
            </p:cNvSpPr>
            <p:nvPr/>
          </p:nvSpPr>
          <p:spPr bwMode="auto">
            <a:xfrm>
              <a:off x="3312" y="2308"/>
              <a:ext cx="1413" cy="327"/>
            </a:xfrm>
            <a:prstGeom prst="rect">
              <a:avLst/>
            </a:prstGeom>
            <a:noFill/>
            <a:ln w="9525">
              <a:noFill/>
              <a:miter lim="800000"/>
              <a:headEnd/>
              <a:tailEnd/>
            </a:ln>
          </p:spPr>
          <p:txBody>
            <a:bodyPr wrap="none">
              <a:spAutoFit/>
            </a:bodyPr>
            <a:lstStyle/>
            <a:p>
              <a:r>
                <a:rPr lang="en-US" sz="2800"/>
                <a:t>F(W,X,Y,Z) =</a:t>
              </a:r>
            </a:p>
          </p:txBody>
        </p:sp>
        <p:sp>
          <p:nvSpPr>
            <p:cNvPr id="39945" name="Line 8"/>
            <p:cNvSpPr>
              <a:spLocks noChangeShapeType="1"/>
            </p:cNvSpPr>
            <p:nvPr/>
          </p:nvSpPr>
          <p:spPr bwMode="auto">
            <a:xfrm>
              <a:off x="3360" y="2352"/>
              <a:ext cx="144" cy="0"/>
            </a:xfrm>
            <a:prstGeom prst="line">
              <a:avLst/>
            </a:prstGeom>
            <a:noFill/>
            <a:ln w="28575">
              <a:solidFill>
                <a:schemeClr val="tx1"/>
              </a:solidFill>
              <a:round/>
              <a:headEnd/>
              <a:tailEnd/>
            </a:ln>
          </p:spPr>
          <p:txBody>
            <a:bodyPr/>
            <a:lstStyle/>
            <a:p>
              <a:endParaRPr lang="en-US"/>
            </a:p>
          </p:txBody>
        </p:sp>
      </p:grpSp>
      <p:pic>
        <p:nvPicPr>
          <p:cNvPr id="39942" name="Picture 9" descr="28"/>
          <p:cNvPicPr>
            <a:picLocks noChangeAspect="1" noChangeArrowheads="1"/>
          </p:cNvPicPr>
          <p:nvPr/>
        </p:nvPicPr>
        <p:blipFill>
          <a:blip r:embed="rId3"/>
          <a:srcRect r="67281" b="26147"/>
          <a:stretch>
            <a:fillRect/>
          </a:stretch>
        </p:blipFill>
        <p:spPr bwMode="auto">
          <a:xfrm>
            <a:off x="152400" y="2344738"/>
            <a:ext cx="5029200" cy="4348162"/>
          </a:xfrm>
          <a:prstGeom prst="rect">
            <a:avLst/>
          </a:prstGeom>
          <a:noFill/>
          <a:ln w="9525">
            <a:noFill/>
            <a:miter lim="800000"/>
            <a:headEnd/>
            <a:tailEnd/>
          </a:ln>
        </p:spPr>
      </p:pic>
      <p:sp>
        <p:nvSpPr>
          <p:cNvPr id="39943" name="Text Box 10"/>
          <p:cNvSpPr txBox="1">
            <a:spLocks noChangeArrowheads="1"/>
          </p:cNvSpPr>
          <p:nvPr/>
        </p:nvSpPr>
        <p:spPr bwMode="auto">
          <a:xfrm>
            <a:off x="5257800" y="4419600"/>
            <a:ext cx="4114800" cy="822325"/>
          </a:xfrm>
          <a:prstGeom prst="rect">
            <a:avLst/>
          </a:prstGeom>
          <a:noFill/>
          <a:ln w="9525">
            <a:noFill/>
            <a:miter lim="800000"/>
            <a:headEnd/>
            <a:tailEnd/>
          </a:ln>
        </p:spPr>
        <p:txBody>
          <a:bodyPr>
            <a:spAutoFit/>
          </a:bodyPr>
          <a:lstStyle/>
          <a:p>
            <a:r>
              <a:rPr lang="en-US">
                <a:solidFill>
                  <a:srgbClr val="FF0000"/>
                </a:solidFill>
              </a:rPr>
              <a:t>Only use don’t cares to allow larger cube sizes to be covered</a:t>
            </a:r>
          </a:p>
        </p:txBody>
      </p:sp>
      <p:sp>
        <p:nvSpPr>
          <p:cNvPr id="10" name="Slide Number Placeholder 9"/>
          <p:cNvSpPr>
            <a:spLocks noGrp="1"/>
          </p:cNvSpPr>
          <p:nvPr>
            <p:ph type="sldNum" sz="quarter" idx="12"/>
          </p:nvPr>
        </p:nvSpPr>
        <p:spPr/>
        <p:txBody>
          <a:bodyPr/>
          <a:lstStyle/>
          <a:p>
            <a:pPr>
              <a:defRPr/>
            </a:pPr>
            <a:fld id="{31B1CAF5-2799-477C-81AD-06CD670F26A3}"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0"/>
            <a:ext cx="8610600" cy="1143000"/>
          </a:xfrm>
        </p:spPr>
        <p:txBody>
          <a:bodyPr/>
          <a:lstStyle/>
          <a:p>
            <a:pPr eaLnBrk="1" hangingPunct="1"/>
            <a:r>
              <a:rPr lang="en-US" smtClean="0"/>
              <a:t>Using K-Maps to Reduce Functions</a:t>
            </a:r>
          </a:p>
        </p:txBody>
      </p:sp>
      <p:sp>
        <p:nvSpPr>
          <p:cNvPr id="40963" name="Text Box 9"/>
          <p:cNvSpPr txBox="1">
            <a:spLocks noChangeArrowheads="1"/>
          </p:cNvSpPr>
          <p:nvPr/>
        </p:nvSpPr>
        <p:spPr bwMode="auto">
          <a:xfrm>
            <a:off x="5181600" y="1600200"/>
            <a:ext cx="4114800" cy="822325"/>
          </a:xfrm>
          <a:prstGeom prst="rect">
            <a:avLst/>
          </a:prstGeom>
          <a:noFill/>
          <a:ln w="9525">
            <a:noFill/>
            <a:miter lim="800000"/>
            <a:headEnd/>
            <a:tailEnd/>
          </a:ln>
        </p:spPr>
        <p:txBody>
          <a:bodyPr>
            <a:spAutoFit/>
          </a:bodyPr>
          <a:lstStyle/>
          <a:p>
            <a:r>
              <a:rPr lang="en-US">
                <a:solidFill>
                  <a:srgbClr val="FF0000"/>
                </a:solidFill>
              </a:rPr>
              <a:t>Only use don’t cares to allow larger cube sizes to be covered</a:t>
            </a:r>
          </a:p>
        </p:txBody>
      </p:sp>
      <p:pic>
        <p:nvPicPr>
          <p:cNvPr id="40964" name="Picture 10" descr="28"/>
          <p:cNvPicPr>
            <a:picLocks noChangeAspect="1" noChangeArrowheads="1"/>
          </p:cNvPicPr>
          <p:nvPr/>
        </p:nvPicPr>
        <p:blipFill>
          <a:blip r:embed="rId3"/>
          <a:srcRect l="31703" r="34752" b="28801"/>
          <a:stretch>
            <a:fillRect/>
          </a:stretch>
        </p:blipFill>
        <p:spPr bwMode="auto">
          <a:xfrm>
            <a:off x="152400" y="1524000"/>
            <a:ext cx="5029200" cy="4089400"/>
          </a:xfrm>
          <a:prstGeom prst="rect">
            <a:avLst/>
          </a:prstGeom>
          <a:noFill/>
          <a:ln w="9525">
            <a:noFill/>
            <a:miter lim="800000"/>
            <a:headEnd/>
            <a:tailEnd/>
          </a:ln>
        </p:spPr>
      </p:pic>
      <p:sp>
        <p:nvSpPr>
          <p:cNvPr id="40965" name="Rectangle 13"/>
          <p:cNvSpPr>
            <a:spLocks noChangeArrowheads="1"/>
          </p:cNvSpPr>
          <p:nvPr/>
        </p:nvSpPr>
        <p:spPr bwMode="auto">
          <a:xfrm>
            <a:off x="31750" y="5791200"/>
            <a:ext cx="9002713" cy="519113"/>
          </a:xfrm>
          <a:prstGeom prst="rect">
            <a:avLst/>
          </a:prstGeom>
          <a:noFill/>
          <a:ln w="9525">
            <a:noFill/>
            <a:miter lim="800000"/>
            <a:headEnd/>
            <a:tailEnd/>
          </a:ln>
        </p:spPr>
        <p:txBody>
          <a:bodyPr wrap="none">
            <a:spAutoFit/>
          </a:bodyPr>
          <a:lstStyle/>
          <a:p>
            <a:r>
              <a:rPr lang="en-US" sz="2800"/>
              <a:t>F(W,X,Y,Z) = p1+p2+p3+p4 = X</a:t>
            </a:r>
            <a:r>
              <a:rPr lang="en-US" sz="2800">
                <a:latin typeface="Symbol" pitchFamily="18" charset="2"/>
              </a:rPr>
              <a:t>×</a:t>
            </a:r>
            <a:r>
              <a:rPr lang="en-US" sz="2800"/>
              <a:t>Y</a:t>
            </a:r>
            <a:r>
              <a:rPr lang="en-US" sz="2800">
                <a:latin typeface="Symbol" pitchFamily="18" charset="2"/>
              </a:rPr>
              <a:t>×</a:t>
            </a:r>
            <a:r>
              <a:rPr lang="en-US" sz="2800"/>
              <a:t>Z + W</a:t>
            </a:r>
            <a:r>
              <a:rPr lang="en-US" sz="2800">
                <a:latin typeface="Symbol" pitchFamily="18" charset="2"/>
              </a:rPr>
              <a:t>×</a:t>
            </a:r>
            <a:r>
              <a:rPr lang="en-US" sz="2800"/>
              <a:t>X</a:t>
            </a:r>
            <a:r>
              <a:rPr lang="en-US" sz="2800">
                <a:latin typeface="Symbol" pitchFamily="18" charset="2"/>
              </a:rPr>
              <a:t>×</a:t>
            </a:r>
            <a:r>
              <a:rPr lang="en-US" sz="2800"/>
              <a:t>Y + W</a:t>
            </a:r>
            <a:r>
              <a:rPr lang="en-US" sz="2800">
                <a:latin typeface="Symbol" pitchFamily="18" charset="2"/>
              </a:rPr>
              <a:t>×Z + </a:t>
            </a:r>
            <a:r>
              <a:rPr lang="en-US" sz="2800"/>
              <a:t>Y</a:t>
            </a:r>
            <a:r>
              <a:rPr lang="en-US" sz="2800">
                <a:latin typeface="Symbol" pitchFamily="18" charset="2"/>
              </a:rPr>
              <a:t>×</a:t>
            </a:r>
            <a:r>
              <a:rPr lang="en-US" sz="2800"/>
              <a:t>Z</a:t>
            </a:r>
          </a:p>
        </p:txBody>
      </p:sp>
      <p:sp>
        <p:nvSpPr>
          <p:cNvPr id="40966" name="Line 14"/>
          <p:cNvSpPr>
            <a:spLocks noChangeShapeType="1"/>
          </p:cNvSpPr>
          <p:nvPr/>
        </p:nvSpPr>
        <p:spPr bwMode="auto">
          <a:xfrm>
            <a:off x="7391400" y="5873750"/>
            <a:ext cx="228600" cy="0"/>
          </a:xfrm>
          <a:prstGeom prst="line">
            <a:avLst/>
          </a:prstGeom>
          <a:noFill/>
          <a:ln w="28575">
            <a:solidFill>
              <a:schemeClr val="tx1"/>
            </a:solidFill>
            <a:round/>
            <a:headEnd/>
            <a:tailEnd/>
          </a:ln>
        </p:spPr>
        <p:txBody>
          <a:bodyPr/>
          <a:lstStyle/>
          <a:p>
            <a:endParaRPr lang="en-US"/>
          </a:p>
        </p:txBody>
      </p:sp>
      <p:sp>
        <p:nvSpPr>
          <p:cNvPr id="40967" name="Line 15"/>
          <p:cNvSpPr>
            <a:spLocks noChangeShapeType="1"/>
          </p:cNvSpPr>
          <p:nvPr/>
        </p:nvSpPr>
        <p:spPr bwMode="auto">
          <a:xfrm>
            <a:off x="5029200" y="5873750"/>
            <a:ext cx="228600" cy="0"/>
          </a:xfrm>
          <a:prstGeom prst="line">
            <a:avLst/>
          </a:prstGeom>
          <a:noFill/>
          <a:ln w="28575">
            <a:solidFill>
              <a:schemeClr val="tx1"/>
            </a:solidFill>
            <a:round/>
            <a:headEnd/>
            <a:tailEnd/>
          </a:ln>
        </p:spPr>
        <p:txBody>
          <a:bodyPr/>
          <a:lstStyle/>
          <a:p>
            <a:endParaRPr lang="en-US"/>
          </a:p>
        </p:txBody>
      </p:sp>
      <p:sp>
        <p:nvSpPr>
          <p:cNvPr id="40968" name="Line 16"/>
          <p:cNvSpPr>
            <a:spLocks noChangeShapeType="1"/>
          </p:cNvSpPr>
          <p:nvPr/>
        </p:nvSpPr>
        <p:spPr bwMode="auto">
          <a:xfrm>
            <a:off x="5334000" y="5873750"/>
            <a:ext cx="228600" cy="0"/>
          </a:xfrm>
          <a:prstGeom prst="line">
            <a:avLst/>
          </a:prstGeom>
          <a:noFill/>
          <a:ln w="28575">
            <a:solidFill>
              <a:schemeClr val="tx1"/>
            </a:solidFill>
            <a:round/>
            <a:headEnd/>
            <a:tailEnd/>
          </a:ln>
        </p:spPr>
        <p:txBody>
          <a:bodyPr/>
          <a:lstStyle/>
          <a:p>
            <a:endParaRPr lang="en-US"/>
          </a:p>
        </p:txBody>
      </p:sp>
      <p:grpSp>
        <p:nvGrpSpPr>
          <p:cNvPr id="2" name="Group 19"/>
          <p:cNvGrpSpPr>
            <a:grpSpLocks/>
          </p:cNvGrpSpPr>
          <p:nvPr/>
        </p:nvGrpSpPr>
        <p:grpSpPr bwMode="auto">
          <a:xfrm>
            <a:off x="7162800" y="3048000"/>
            <a:ext cx="1600200" cy="609600"/>
            <a:chOff x="4560" y="3696"/>
            <a:chExt cx="1008" cy="384"/>
          </a:xfrm>
        </p:grpSpPr>
        <p:sp>
          <p:nvSpPr>
            <p:cNvPr id="40970" name="Text Box 20"/>
            <p:cNvSpPr txBox="1">
              <a:spLocks noChangeArrowheads="1"/>
            </p:cNvSpPr>
            <p:nvPr/>
          </p:nvSpPr>
          <p:spPr bwMode="auto">
            <a:xfrm>
              <a:off x="4660" y="3712"/>
              <a:ext cx="739" cy="327"/>
            </a:xfrm>
            <a:prstGeom prst="rect">
              <a:avLst/>
            </a:prstGeom>
            <a:noFill/>
            <a:ln w="9525">
              <a:noFill/>
              <a:miter lim="800000"/>
              <a:headEnd/>
              <a:tailEnd/>
            </a:ln>
          </p:spPr>
          <p:txBody>
            <a:bodyPr wrap="none">
              <a:spAutoFit/>
            </a:bodyPr>
            <a:lstStyle/>
            <a:p>
              <a:pPr algn="ctr"/>
              <a:r>
                <a:rPr lang="en-US" sz="2800">
                  <a:solidFill>
                    <a:srgbClr val="FF0000"/>
                  </a:solidFill>
                </a:rPr>
                <a:t>lc = 10</a:t>
              </a:r>
            </a:p>
          </p:txBody>
        </p:sp>
        <p:sp>
          <p:nvSpPr>
            <p:cNvPr id="40971" name="Oval 21"/>
            <p:cNvSpPr>
              <a:spLocks noChangeArrowheads="1"/>
            </p:cNvSpPr>
            <p:nvPr/>
          </p:nvSpPr>
          <p:spPr bwMode="auto">
            <a:xfrm>
              <a:off x="4560" y="3696"/>
              <a:ext cx="1008" cy="384"/>
            </a:xfrm>
            <a:prstGeom prst="ellipse">
              <a:avLst/>
            </a:prstGeom>
            <a:noFill/>
            <a:ln w="38100">
              <a:solidFill>
                <a:srgbClr val="FF0000"/>
              </a:solidFill>
              <a:round/>
              <a:headEnd/>
              <a:tailEnd/>
            </a:ln>
          </p:spPr>
          <p:txBody>
            <a:bodyPr wrap="none" anchor="ctr"/>
            <a:lstStyle/>
            <a:p>
              <a:endParaRPr lang="en-US"/>
            </a:p>
          </p:txBody>
        </p:sp>
      </p:grpSp>
      <p:sp>
        <p:nvSpPr>
          <p:cNvPr id="12" name="Slide Number Placeholder 11"/>
          <p:cNvSpPr>
            <a:spLocks noGrp="1"/>
          </p:cNvSpPr>
          <p:nvPr>
            <p:ph type="sldNum" sz="quarter" idx="12"/>
          </p:nvPr>
        </p:nvSpPr>
        <p:spPr/>
        <p:txBody>
          <a:bodyPr/>
          <a:lstStyle/>
          <a:p>
            <a:pPr>
              <a:defRPr/>
            </a:pPr>
            <a:fld id="{31B1CAF5-2799-477C-81AD-06CD670F26A3}" type="slidenum">
              <a:rPr lang="en-US" smtClean="0"/>
              <a:pPr>
                <a:defRPr/>
              </a:pPr>
              <a:t>58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81000" y="0"/>
            <a:ext cx="8610600" cy="1143000"/>
          </a:xfrm>
        </p:spPr>
        <p:txBody>
          <a:bodyPr/>
          <a:lstStyle/>
          <a:p>
            <a:pPr eaLnBrk="1" hangingPunct="1"/>
            <a:r>
              <a:rPr lang="en-US" smtClean="0"/>
              <a:t>Using K-Maps to Reduce Functions</a:t>
            </a:r>
          </a:p>
        </p:txBody>
      </p:sp>
      <p:sp>
        <p:nvSpPr>
          <p:cNvPr id="41987" name="Text Box 3"/>
          <p:cNvSpPr txBox="1">
            <a:spLocks noChangeArrowheads="1"/>
          </p:cNvSpPr>
          <p:nvPr/>
        </p:nvSpPr>
        <p:spPr bwMode="auto">
          <a:xfrm>
            <a:off x="5181600" y="1524000"/>
            <a:ext cx="4114800" cy="822325"/>
          </a:xfrm>
          <a:prstGeom prst="rect">
            <a:avLst/>
          </a:prstGeom>
          <a:noFill/>
          <a:ln w="9525">
            <a:noFill/>
            <a:miter lim="800000"/>
            <a:headEnd/>
            <a:tailEnd/>
          </a:ln>
        </p:spPr>
        <p:txBody>
          <a:bodyPr>
            <a:spAutoFit/>
          </a:bodyPr>
          <a:lstStyle/>
          <a:p>
            <a:r>
              <a:rPr lang="en-US">
                <a:solidFill>
                  <a:srgbClr val="FF0000"/>
                </a:solidFill>
              </a:rPr>
              <a:t>Only use don’t cares to allow larger cube sizes to be covered</a:t>
            </a:r>
          </a:p>
        </p:txBody>
      </p:sp>
      <p:pic>
        <p:nvPicPr>
          <p:cNvPr id="41988" name="Picture 5" descr="28"/>
          <p:cNvPicPr>
            <a:picLocks noChangeAspect="1" noChangeArrowheads="1"/>
          </p:cNvPicPr>
          <p:nvPr/>
        </p:nvPicPr>
        <p:blipFill>
          <a:blip r:embed="rId3"/>
          <a:srcRect l="64232" r="1207" b="28801"/>
          <a:stretch>
            <a:fillRect/>
          </a:stretch>
        </p:blipFill>
        <p:spPr bwMode="auto">
          <a:xfrm>
            <a:off x="152400" y="1447800"/>
            <a:ext cx="5029200" cy="3968750"/>
          </a:xfrm>
          <a:prstGeom prst="rect">
            <a:avLst/>
          </a:prstGeom>
          <a:noFill/>
          <a:ln w="9525">
            <a:noFill/>
            <a:miter lim="800000"/>
            <a:headEnd/>
            <a:tailEnd/>
          </a:ln>
        </p:spPr>
      </p:pic>
      <p:sp>
        <p:nvSpPr>
          <p:cNvPr id="41989" name="Rectangle 7"/>
          <p:cNvSpPr>
            <a:spLocks noChangeArrowheads="1"/>
          </p:cNvSpPr>
          <p:nvPr/>
        </p:nvSpPr>
        <p:spPr bwMode="auto">
          <a:xfrm>
            <a:off x="381000" y="5867400"/>
            <a:ext cx="7343775" cy="519113"/>
          </a:xfrm>
          <a:prstGeom prst="rect">
            <a:avLst/>
          </a:prstGeom>
          <a:noFill/>
          <a:ln w="9525">
            <a:noFill/>
            <a:miter lim="800000"/>
            <a:headEnd/>
            <a:tailEnd/>
          </a:ln>
        </p:spPr>
        <p:txBody>
          <a:bodyPr wrap="none">
            <a:spAutoFit/>
          </a:bodyPr>
          <a:lstStyle/>
          <a:p>
            <a:r>
              <a:rPr lang="en-US" sz="2800"/>
              <a:t>F(W,X,Y,Z) = r1 + r2 + r3 = W</a:t>
            </a:r>
            <a:r>
              <a:rPr lang="en-US" sz="2800">
                <a:latin typeface="Symbol" pitchFamily="18" charset="2"/>
              </a:rPr>
              <a:t>×</a:t>
            </a:r>
            <a:r>
              <a:rPr lang="en-US" sz="2800"/>
              <a:t>Y</a:t>
            </a:r>
            <a:r>
              <a:rPr lang="en-US" sz="2800">
                <a:latin typeface="Symbol" pitchFamily="18" charset="2"/>
              </a:rPr>
              <a:t>×</a:t>
            </a:r>
            <a:r>
              <a:rPr lang="en-US" sz="2800"/>
              <a:t>Z+ X</a:t>
            </a:r>
            <a:r>
              <a:rPr lang="en-US" sz="2800">
                <a:latin typeface="Symbol" pitchFamily="18" charset="2"/>
              </a:rPr>
              <a:t>×</a:t>
            </a:r>
            <a:r>
              <a:rPr lang="en-US" sz="2800"/>
              <a:t>Z + W</a:t>
            </a:r>
            <a:r>
              <a:rPr lang="en-US" sz="2800">
                <a:latin typeface="Symbol" pitchFamily="18" charset="2"/>
              </a:rPr>
              <a:t>×</a:t>
            </a:r>
            <a:r>
              <a:rPr lang="en-US" sz="2800"/>
              <a:t>Y </a:t>
            </a:r>
          </a:p>
        </p:txBody>
      </p:sp>
      <p:sp>
        <p:nvSpPr>
          <p:cNvPr id="41990" name="Line 8"/>
          <p:cNvSpPr>
            <a:spLocks noChangeShapeType="1"/>
          </p:cNvSpPr>
          <p:nvPr/>
        </p:nvSpPr>
        <p:spPr bwMode="auto">
          <a:xfrm>
            <a:off x="838200" y="5943600"/>
            <a:ext cx="228600" cy="0"/>
          </a:xfrm>
          <a:prstGeom prst="line">
            <a:avLst/>
          </a:prstGeom>
          <a:noFill/>
          <a:ln w="28575">
            <a:solidFill>
              <a:schemeClr val="tx1"/>
            </a:solidFill>
            <a:round/>
            <a:headEnd/>
            <a:tailEnd/>
          </a:ln>
        </p:spPr>
        <p:txBody>
          <a:bodyPr/>
          <a:lstStyle/>
          <a:p>
            <a:endParaRPr lang="en-US"/>
          </a:p>
        </p:txBody>
      </p:sp>
      <p:sp>
        <p:nvSpPr>
          <p:cNvPr id="41991" name="Line 9"/>
          <p:cNvSpPr>
            <a:spLocks noChangeShapeType="1"/>
          </p:cNvSpPr>
          <p:nvPr/>
        </p:nvSpPr>
        <p:spPr bwMode="auto">
          <a:xfrm>
            <a:off x="5029200" y="5935663"/>
            <a:ext cx="304800" cy="7937"/>
          </a:xfrm>
          <a:prstGeom prst="line">
            <a:avLst/>
          </a:prstGeom>
          <a:noFill/>
          <a:ln w="28575">
            <a:solidFill>
              <a:schemeClr val="tx1"/>
            </a:solidFill>
            <a:round/>
            <a:headEnd/>
            <a:tailEnd/>
          </a:ln>
        </p:spPr>
        <p:txBody>
          <a:bodyPr/>
          <a:lstStyle/>
          <a:p>
            <a:endParaRPr lang="en-US"/>
          </a:p>
        </p:txBody>
      </p:sp>
      <p:sp>
        <p:nvSpPr>
          <p:cNvPr id="41992" name="Line 10"/>
          <p:cNvSpPr>
            <a:spLocks noChangeShapeType="1"/>
          </p:cNvSpPr>
          <p:nvPr/>
        </p:nvSpPr>
        <p:spPr bwMode="auto">
          <a:xfrm flipV="1">
            <a:off x="5867400" y="5943600"/>
            <a:ext cx="304800" cy="0"/>
          </a:xfrm>
          <a:prstGeom prst="line">
            <a:avLst/>
          </a:prstGeom>
          <a:noFill/>
          <a:ln w="28575">
            <a:solidFill>
              <a:schemeClr val="tx1"/>
            </a:solidFill>
            <a:round/>
            <a:headEnd/>
            <a:tailEnd/>
          </a:ln>
        </p:spPr>
        <p:txBody>
          <a:bodyPr/>
          <a:lstStyle/>
          <a:p>
            <a:endParaRPr lang="en-US"/>
          </a:p>
        </p:txBody>
      </p:sp>
      <p:sp>
        <p:nvSpPr>
          <p:cNvPr id="41993" name="Line 11"/>
          <p:cNvSpPr>
            <a:spLocks noChangeShapeType="1"/>
          </p:cNvSpPr>
          <p:nvPr/>
        </p:nvSpPr>
        <p:spPr bwMode="auto">
          <a:xfrm flipV="1">
            <a:off x="6248400" y="5943600"/>
            <a:ext cx="228600" cy="0"/>
          </a:xfrm>
          <a:prstGeom prst="line">
            <a:avLst/>
          </a:prstGeom>
          <a:noFill/>
          <a:ln w="28575">
            <a:solidFill>
              <a:schemeClr val="tx1"/>
            </a:solidFill>
            <a:round/>
            <a:headEnd/>
            <a:tailEnd/>
          </a:ln>
        </p:spPr>
        <p:txBody>
          <a:bodyPr/>
          <a:lstStyle/>
          <a:p>
            <a:endParaRPr lang="en-US"/>
          </a:p>
        </p:txBody>
      </p:sp>
      <p:sp>
        <p:nvSpPr>
          <p:cNvPr id="41994" name="Line 12"/>
          <p:cNvSpPr>
            <a:spLocks noChangeShapeType="1"/>
          </p:cNvSpPr>
          <p:nvPr/>
        </p:nvSpPr>
        <p:spPr bwMode="auto">
          <a:xfrm flipV="1">
            <a:off x="6858000" y="5943600"/>
            <a:ext cx="304800" cy="0"/>
          </a:xfrm>
          <a:prstGeom prst="line">
            <a:avLst/>
          </a:prstGeom>
          <a:noFill/>
          <a:ln w="28575">
            <a:solidFill>
              <a:schemeClr val="tx1"/>
            </a:solidFill>
            <a:round/>
            <a:headEnd/>
            <a:tailEnd/>
          </a:ln>
        </p:spPr>
        <p:txBody>
          <a:bodyPr/>
          <a:lstStyle/>
          <a:p>
            <a:endParaRPr lang="en-US"/>
          </a:p>
        </p:txBody>
      </p:sp>
      <p:grpSp>
        <p:nvGrpSpPr>
          <p:cNvPr id="2" name="Group 14"/>
          <p:cNvGrpSpPr>
            <a:grpSpLocks/>
          </p:cNvGrpSpPr>
          <p:nvPr/>
        </p:nvGrpSpPr>
        <p:grpSpPr bwMode="auto">
          <a:xfrm>
            <a:off x="7162800" y="3048000"/>
            <a:ext cx="1600200" cy="609600"/>
            <a:chOff x="4560" y="3696"/>
            <a:chExt cx="1008" cy="384"/>
          </a:xfrm>
        </p:grpSpPr>
        <p:sp>
          <p:nvSpPr>
            <p:cNvPr id="41996" name="Text Box 15"/>
            <p:cNvSpPr txBox="1">
              <a:spLocks noChangeArrowheads="1"/>
            </p:cNvSpPr>
            <p:nvPr/>
          </p:nvSpPr>
          <p:spPr bwMode="auto">
            <a:xfrm>
              <a:off x="4716" y="3712"/>
              <a:ext cx="627" cy="327"/>
            </a:xfrm>
            <a:prstGeom prst="rect">
              <a:avLst/>
            </a:prstGeom>
            <a:noFill/>
            <a:ln w="9525">
              <a:noFill/>
              <a:miter lim="800000"/>
              <a:headEnd/>
              <a:tailEnd/>
            </a:ln>
          </p:spPr>
          <p:txBody>
            <a:bodyPr wrap="none">
              <a:spAutoFit/>
            </a:bodyPr>
            <a:lstStyle/>
            <a:p>
              <a:pPr algn="ctr"/>
              <a:r>
                <a:rPr lang="en-US" sz="2800">
                  <a:solidFill>
                    <a:srgbClr val="FF0000"/>
                  </a:solidFill>
                </a:rPr>
                <a:t>lc = 7</a:t>
              </a:r>
            </a:p>
          </p:txBody>
        </p:sp>
        <p:sp>
          <p:nvSpPr>
            <p:cNvPr id="41997" name="Oval 16"/>
            <p:cNvSpPr>
              <a:spLocks noChangeArrowheads="1"/>
            </p:cNvSpPr>
            <p:nvPr/>
          </p:nvSpPr>
          <p:spPr bwMode="auto">
            <a:xfrm>
              <a:off x="4560" y="3696"/>
              <a:ext cx="1008" cy="384"/>
            </a:xfrm>
            <a:prstGeom prst="ellipse">
              <a:avLst/>
            </a:prstGeom>
            <a:noFill/>
            <a:ln w="38100">
              <a:solidFill>
                <a:srgbClr val="FF0000"/>
              </a:solidFill>
              <a:round/>
              <a:headEnd/>
              <a:tailEnd/>
            </a:ln>
          </p:spPr>
          <p:txBody>
            <a:bodyPr wrap="none" anchor="ctr"/>
            <a:lstStyle/>
            <a:p>
              <a:endParaRPr lang="en-US"/>
            </a:p>
          </p:txBody>
        </p:sp>
      </p:grpSp>
      <p:sp>
        <p:nvSpPr>
          <p:cNvPr id="14" name="Slide Number Placeholder 13"/>
          <p:cNvSpPr>
            <a:spLocks noGrp="1"/>
          </p:cNvSpPr>
          <p:nvPr>
            <p:ph type="sldNum" sz="quarter" idx="12"/>
          </p:nvPr>
        </p:nvSpPr>
        <p:spPr/>
        <p:txBody>
          <a:bodyPr/>
          <a:lstStyle/>
          <a:p>
            <a:pPr>
              <a:defRPr/>
            </a:pPr>
            <a:fld id="{31B1CAF5-2799-477C-81AD-06CD670F26A3}" type="slidenum">
              <a:rPr lang="en-US" smtClean="0"/>
              <a:pPr>
                <a:defRPr/>
              </a:pPr>
              <a:t>59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609600" y="914400"/>
            <a:ext cx="7924800" cy="5029200"/>
          </a:xfrm>
          <a:solidFill>
            <a:srgbClr val="FFFF00"/>
          </a:solidFill>
        </p:spPr>
        <p:txBody>
          <a:bodyPr/>
          <a:lstStyle/>
          <a:p>
            <a:r>
              <a:rPr lang="en-US" sz="11500" b="1" dirty="0" err="1" smtClean="0">
                <a:solidFill>
                  <a:srgbClr val="FF0000"/>
                </a:solidFill>
                <a:effectLst>
                  <a:outerShdw blurRad="38100" dist="38100" dir="2700000" algn="tl">
                    <a:srgbClr val="000000">
                      <a:alpha val="43137"/>
                    </a:srgbClr>
                  </a:outerShdw>
                </a:effectLst>
              </a:rPr>
              <a:t>Minterms</a:t>
            </a:r>
            <a:r>
              <a:rPr lang="en-US" sz="11500" b="1" dirty="0" smtClean="0">
                <a:solidFill>
                  <a:srgbClr val="FF0000"/>
                </a:solidFill>
                <a:effectLst>
                  <a:outerShdw blurRad="38100" dist="38100" dir="2700000" algn="tl">
                    <a:srgbClr val="000000">
                      <a:alpha val="43137"/>
                    </a:srgbClr>
                  </a:outerShdw>
                </a:effectLst>
              </a:rPr>
              <a:t> and </a:t>
            </a:r>
            <a:r>
              <a:rPr lang="en-US" sz="11500" b="1" dirty="0" err="1" smtClean="0">
                <a:solidFill>
                  <a:srgbClr val="FF0000"/>
                </a:solidFill>
                <a:effectLst>
                  <a:outerShdw blurRad="38100" dist="38100" dir="2700000" algn="tl">
                    <a:srgbClr val="000000">
                      <a:alpha val="43137"/>
                    </a:srgbClr>
                  </a:outerShdw>
                </a:effectLst>
              </a:rPr>
              <a:t>Maxterms</a:t>
            </a:r>
            <a:endParaRPr lang="en-US" sz="115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srcRect/>
          <a:stretch>
            <a:fillRect/>
          </a:stretch>
        </p:blipFill>
        <p:spPr bwMode="auto">
          <a:xfrm>
            <a:off x="3067050" y="4323397"/>
            <a:ext cx="5467350" cy="2382203"/>
          </a:xfrm>
          <a:prstGeom prst="rect">
            <a:avLst/>
          </a:prstGeom>
          <a:noFill/>
          <a:ln w="9525">
            <a:noFill/>
            <a:miter lim="800000"/>
            <a:headEnd/>
            <a:tailEnd/>
          </a:ln>
          <a:effectLst/>
        </p:spPr>
      </p:pic>
      <p:sp>
        <p:nvSpPr>
          <p:cNvPr id="22530" name="Rectangle 2"/>
          <p:cNvSpPr>
            <a:spLocks noGrp="1" noChangeArrowheads="1"/>
          </p:cNvSpPr>
          <p:nvPr>
            <p:ph type="title"/>
          </p:nvPr>
        </p:nvSpPr>
        <p:spPr>
          <a:xfrm>
            <a:off x="381000" y="0"/>
            <a:ext cx="8458200" cy="1143000"/>
          </a:xfrm>
        </p:spPr>
        <p:txBody>
          <a:bodyPr/>
          <a:lstStyle/>
          <a:p>
            <a:pPr eaLnBrk="1" hangingPunct="1"/>
            <a:r>
              <a:rPr lang="en-US" smtClean="0"/>
              <a:t>K-Maps for functions of 5 variables</a:t>
            </a:r>
          </a:p>
        </p:txBody>
      </p:sp>
      <p:pic>
        <p:nvPicPr>
          <p:cNvPr id="22531" name="Picture 3" descr="C:\Sandige\2\tiff\22.tif"/>
          <p:cNvPicPr>
            <a:picLocks noChangeAspect="1" noChangeArrowheads="1"/>
          </p:cNvPicPr>
          <p:nvPr/>
        </p:nvPicPr>
        <p:blipFill>
          <a:blip r:embed="rId4"/>
          <a:srcRect l="51608" b="19977"/>
          <a:stretch>
            <a:fillRect/>
          </a:stretch>
        </p:blipFill>
        <p:spPr bwMode="auto">
          <a:xfrm>
            <a:off x="152400" y="2025719"/>
            <a:ext cx="5105400" cy="2698681"/>
          </a:xfrm>
          <a:prstGeom prst="rect">
            <a:avLst/>
          </a:prstGeom>
          <a:noFill/>
          <a:ln w="9525">
            <a:noFill/>
            <a:miter lim="800000"/>
            <a:headEnd/>
            <a:tailEnd/>
          </a:ln>
        </p:spPr>
      </p:pic>
      <p:sp>
        <p:nvSpPr>
          <p:cNvPr id="22532" name="Rectangle 4"/>
          <p:cNvSpPr>
            <a:spLocks noChangeArrowheads="1"/>
          </p:cNvSpPr>
          <p:nvPr/>
        </p:nvSpPr>
        <p:spPr bwMode="auto">
          <a:xfrm>
            <a:off x="533400" y="1066800"/>
            <a:ext cx="8283575" cy="946150"/>
          </a:xfrm>
          <a:prstGeom prst="rect">
            <a:avLst/>
          </a:prstGeom>
          <a:noFill/>
          <a:ln w="9525">
            <a:noFill/>
            <a:miter lim="800000"/>
            <a:headEnd/>
            <a:tailEnd/>
          </a:ln>
        </p:spPr>
        <p:txBody>
          <a:bodyPr wrap="none">
            <a:spAutoFit/>
          </a:bodyPr>
          <a:lstStyle/>
          <a:p>
            <a:r>
              <a:rPr lang="en-US" sz="2800"/>
              <a:t>F(V,W,X,Y,Z) = </a:t>
            </a:r>
            <a:r>
              <a:rPr lang="en-US" sz="2800">
                <a:latin typeface="Symbol" pitchFamily="18" charset="2"/>
              </a:rPr>
              <a:t>S</a:t>
            </a:r>
            <a:r>
              <a:rPr lang="en-US" sz="2800"/>
              <a:t>(3,7,9,11,12,15,16,19,23,24,27,28,31)</a:t>
            </a:r>
            <a:br>
              <a:rPr lang="en-US" sz="2800"/>
            </a:br>
            <a:r>
              <a:rPr lang="en-US" sz="2800"/>
              <a:t>                             + </a:t>
            </a:r>
            <a:r>
              <a:rPr lang="en-US" sz="2800">
                <a:latin typeface="Symbol" pitchFamily="18" charset="2"/>
              </a:rPr>
              <a:t>S</a:t>
            </a:r>
            <a:r>
              <a:rPr lang="en-US" sz="2800" i="1"/>
              <a:t>md</a:t>
            </a:r>
            <a:r>
              <a:rPr lang="en-US" sz="2800"/>
              <a:t>(4,18,20,26,30)</a:t>
            </a:r>
          </a:p>
        </p:txBody>
      </p:sp>
      <p:sp>
        <p:nvSpPr>
          <p:cNvPr id="5" name="Slide Number Placeholder 4"/>
          <p:cNvSpPr>
            <a:spLocks noGrp="1"/>
          </p:cNvSpPr>
          <p:nvPr>
            <p:ph type="sldNum" sz="quarter" idx="12"/>
          </p:nvPr>
        </p:nvSpPr>
        <p:spPr/>
        <p:txBody>
          <a:bodyPr/>
          <a:lstStyle/>
          <a:p>
            <a:pPr>
              <a:defRPr/>
            </a:pPr>
            <a:fld id="{31B1CAF5-2799-477C-81AD-06CD670F26A3}" type="slidenum">
              <a:rPr lang="en-US" smtClean="0"/>
              <a:pPr>
                <a:defRPr/>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192"/>
            <a:ext cx="9144000" cy="1143000"/>
          </a:xfrm>
          <a:solidFill>
            <a:srgbClr val="FFFF00"/>
          </a:solidFill>
        </p:spPr>
        <p:txBody>
          <a:bodyPr/>
          <a:lstStyle/>
          <a:p>
            <a:r>
              <a:rPr lang="en-US" sz="6000" b="1" dirty="0" err="1" smtClean="0">
                <a:solidFill>
                  <a:srgbClr val="FF0000"/>
                </a:solidFill>
                <a:effectLst>
                  <a:outerShdw blurRad="38100" dist="38100" dir="2700000" algn="tl">
                    <a:srgbClr val="000000">
                      <a:alpha val="43137"/>
                    </a:srgbClr>
                  </a:outerShdw>
                </a:effectLst>
              </a:rPr>
              <a:t>Ecotopia</a:t>
            </a:r>
            <a:r>
              <a:rPr lang="en-US" sz="6000" b="1" dirty="0" smtClean="0">
                <a:solidFill>
                  <a:srgbClr val="FF0000"/>
                </a:solidFill>
                <a:effectLst>
                  <a:outerShdw blurRad="38100" dist="38100" dir="2700000" algn="tl">
                    <a:srgbClr val="000000">
                      <a:alpha val="43137"/>
                    </a:srgbClr>
                  </a:outerShdw>
                </a:effectLst>
              </a:rPr>
              <a:t> Revisited</a:t>
            </a:r>
            <a:endParaRPr lang="en-US" sz="6000" b="1" dirty="0">
              <a:solidFill>
                <a:srgbClr val="FF0000"/>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fld id="{651D5527-D516-49F6-9946-1C330AB58E3B}" type="slidenum">
              <a:rPr lang="en-US" smtClean="0"/>
              <a:pPr/>
              <a:t>61</a:t>
            </a:fld>
            <a:endParaRPr lang="en-US"/>
          </a:p>
        </p:txBody>
      </p:sp>
      <p:pic>
        <p:nvPicPr>
          <p:cNvPr id="101378" name="Picture 2"/>
          <p:cNvPicPr>
            <a:picLocks noChangeAspect="1" noChangeArrowheads="1"/>
          </p:cNvPicPr>
          <p:nvPr/>
        </p:nvPicPr>
        <p:blipFill>
          <a:blip r:embed="rId2"/>
          <a:srcRect/>
          <a:stretch>
            <a:fillRect/>
          </a:stretch>
        </p:blipFill>
        <p:spPr bwMode="auto">
          <a:xfrm>
            <a:off x="1485900" y="1314450"/>
            <a:ext cx="6172200" cy="5391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0318" y="3842"/>
            <a:ext cx="9133681" cy="1228436"/>
          </a:xfrm>
          <a:solidFill>
            <a:srgbClr val="FFFF00"/>
          </a:solidFill>
        </p:spPr>
        <p:txBody>
          <a:bodyPr/>
          <a:lstStyle/>
          <a:p>
            <a:pPr eaLnBrk="1" hangingPunct="1"/>
            <a:r>
              <a:rPr lang="en-US" b="1" dirty="0" smtClean="0">
                <a:solidFill>
                  <a:srgbClr val="FF0000"/>
                </a:solidFill>
                <a:effectLst>
                  <a:outerShdw blurRad="38100" dist="38100" dir="2700000" algn="tl">
                    <a:srgbClr val="000000">
                      <a:alpha val="43137"/>
                    </a:srgbClr>
                  </a:outerShdw>
                </a:effectLst>
              </a:rPr>
              <a:t>Circuits with Multiple Outputs</a:t>
            </a:r>
            <a:br>
              <a:rPr lang="en-US" b="1" dirty="0" smtClean="0">
                <a:solidFill>
                  <a:srgbClr val="FF0000"/>
                </a:solidFill>
                <a:effectLst>
                  <a:outerShdw blurRad="38100" dist="38100" dir="2700000" algn="tl">
                    <a:srgbClr val="000000">
                      <a:alpha val="43137"/>
                    </a:srgbClr>
                  </a:outerShdw>
                </a:effectLst>
              </a:rPr>
            </a:br>
            <a:r>
              <a:rPr lang="en-US" b="1" dirty="0" smtClean="0">
                <a:solidFill>
                  <a:srgbClr val="FF0000"/>
                </a:solidFill>
                <a:effectLst>
                  <a:outerShdw blurRad="38100" dist="38100" dir="2700000" algn="tl">
                    <a:srgbClr val="000000">
                      <a:alpha val="43137"/>
                    </a:srgbClr>
                  </a:outerShdw>
                </a:effectLst>
              </a:rPr>
              <a:t>Product Term Sharing</a:t>
            </a:r>
          </a:p>
        </p:txBody>
      </p:sp>
      <p:pic>
        <p:nvPicPr>
          <p:cNvPr id="43012" name="Picture 5"/>
          <p:cNvPicPr>
            <a:picLocks noChangeAspect="1" noChangeArrowheads="1"/>
          </p:cNvPicPr>
          <p:nvPr/>
        </p:nvPicPr>
        <p:blipFill>
          <a:blip r:embed="rId2"/>
          <a:srcRect/>
          <a:stretch>
            <a:fillRect/>
          </a:stretch>
        </p:blipFill>
        <p:spPr bwMode="auto">
          <a:xfrm>
            <a:off x="3124200" y="1582738"/>
            <a:ext cx="5334000" cy="5275262"/>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8675C7FF-0B9C-462F-ACAD-8169683D639C}" type="slidenum">
              <a:rPr lang="en-US" smtClean="0"/>
              <a:pPr>
                <a:defRPr/>
              </a:pPr>
              <a:t>62</a:t>
            </a:fld>
            <a:endParaRPr lang="en-US"/>
          </a:p>
        </p:txBody>
      </p:sp>
      <p:pic>
        <p:nvPicPr>
          <p:cNvPr id="8" name="Picture 7"/>
          <p:cNvPicPr/>
          <p:nvPr/>
        </p:nvPicPr>
        <p:blipFill>
          <a:blip r:embed="rId3"/>
          <a:srcRect/>
          <a:stretch>
            <a:fillRect/>
          </a:stretch>
        </p:blipFill>
        <p:spPr bwMode="auto">
          <a:xfrm>
            <a:off x="381000" y="3981450"/>
            <a:ext cx="3277495" cy="2876550"/>
          </a:xfrm>
          <a:prstGeom prst="rect">
            <a:avLst/>
          </a:prstGeom>
          <a:noFill/>
          <a:ln w="9525">
            <a:noFill/>
            <a:miter lim="800000"/>
            <a:headEnd/>
            <a:tailEnd/>
          </a:ln>
        </p:spPr>
      </p:pic>
      <p:pic>
        <p:nvPicPr>
          <p:cNvPr id="43011" name="Picture 4"/>
          <p:cNvPicPr>
            <a:picLocks noChangeAspect="1" noChangeArrowheads="1"/>
          </p:cNvPicPr>
          <p:nvPr/>
        </p:nvPicPr>
        <p:blipFill>
          <a:blip r:embed="rId4"/>
          <a:srcRect/>
          <a:stretch>
            <a:fillRect/>
          </a:stretch>
        </p:blipFill>
        <p:spPr bwMode="auto">
          <a:xfrm>
            <a:off x="6629400" y="4953000"/>
            <a:ext cx="2306638" cy="676275"/>
          </a:xfrm>
          <a:prstGeom prst="rect">
            <a:avLst/>
          </a:prstGeom>
          <a:noFill/>
          <a:ln w="9525">
            <a:noFill/>
            <a:miter lim="800000"/>
            <a:headEnd/>
            <a:tailEnd/>
          </a:ln>
        </p:spPr>
      </p:pic>
      <p:sp>
        <p:nvSpPr>
          <p:cNvPr id="9" name="Rectangle 8"/>
          <p:cNvSpPr/>
          <p:nvPr/>
        </p:nvSpPr>
        <p:spPr>
          <a:xfrm>
            <a:off x="1143000" y="1905000"/>
            <a:ext cx="990600" cy="1752600"/>
          </a:xfrm>
          <a:prstGeom prst="rect">
            <a:avLst/>
          </a:prstGeom>
          <a:noFill/>
          <a:ln>
            <a:solidFill>
              <a:srgbClr val="0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685800" y="2209800"/>
            <a:ext cx="457200" cy="1588"/>
          </a:xfrm>
          <a:prstGeom prst="straightConnector1">
            <a:avLst/>
          </a:prstGeom>
          <a:ln>
            <a:solidFill>
              <a:srgbClr val="06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90886" y="1752600"/>
            <a:ext cx="423514" cy="1569660"/>
          </a:xfrm>
          <a:prstGeom prst="rect">
            <a:avLst/>
          </a:prstGeom>
          <a:noFill/>
        </p:spPr>
        <p:txBody>
          <a:bodyPr wrap="none" rtlCol="0">
            <a:spAutoFit/>
          </a:bodyPr>
          <a:lstStyle/>
          <a:p>
            <a:r>
              <a:rPr lang="en-US" i="1" dirty="0" smtClean="0"/>
              <a:t>x</a:t>
            </a:r>
            <a:r>
              <a:rPr lang="en-US" i="1" baseline="-25000" dirty="0" smtClean="0"/>
              <a:t>1</a:t>
            </a:r>
          </a:p>
          <a:p>
            <a:r>
              <a:rPr lang="en-US" i="1" dirty="0" smtClean="0"/>
              <a:t>x</a:t>
            </a:r>
            <a:r>
              <a:rPr lang="en-US" i="1" baseline="-25000" dirty="0" smtClean="0"/>
              <a:t>2</a:t>
            </a:r>
          </a:p>
          <a:p>
            <a:r>
              <a:rPr lang="en-US" i="1" dirty="0" smtClean="0"/>
              <a:t>x</a:t>
            </a:r>
            <a:r>
              <a:rPr lang="en-US" i="1" baseline="-25000" dirty="0" smtClean="0"/>
              <a:t>3</a:t>
            </a:r>
          </a:p>
          <a:p>
            <a:r>
              <a:rPr lang="en-US" i="1" dirty="0" smtClean="0"/>
              <a:t>x</a:t>
            </a:r>
            <a:r>
              <a:rPr lang="en-US" i="1" baseline="-25000" dirty="0" smtClean="0"/>
              <a:t>4</a:t>
            </a:r>
          </a:p>
        </p:txBody>
      </p:sp>
      <p:cxnSp>
        <p:nvCxnSpPr>
          <p:cNvPr id="16" name="Straight Arrow Connector 15"/>
          <p:cNvCxnSpPr/>
          <p:nvPr/>
        </p:nvCxnSpPr>
        <p:spPr>
          <a:xfrm>
            <a:off x="685800" y="2589212"/>
            <a:ext cx="457200" cy="1588"/>
          </a:xfrm>
          <a:prstGeom prst="straightConnector1">
            <a:avLst/>
          </a:prstGeom>
          <a:ln>
            <a:solidFill>
              <a:srgbClr val="06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85800" y="2970212"/>
            <a:ext cx="457200" cy="1588"/>
          </a:xfrm>
          <a:prstGeom prst="straightConnector1">
            <a:avLst/>
          </a:prstGeom>
          <a:ln>
            <a:solidFill>
              <a:srgbClr val="06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85800" y="3351212"/>
            <a:ext cx="457200" cy="1588"/>
          </a:xfrm>
          <a:prstGeom prst="straightConnector1">
            <a:avLst/>
          </a:prstGeom>
          <a:ln>
            <a:solidFill>
              <a:srgbClr val="06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133600" y="2590800"/>
            <a:ext cx="457200" cy="1588"/>
          </a:xfrm>
          <a:prstGeom prst="straightConnector1">
            <a:avLst/>
          </a:prstGeom>
          <a:ln>
            <a:solidFill>
              <a:srgbClr val="06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42382" y="2133600"/>
            <a:ext cx="372218" cy="830997"/>
          </a:xfrm>
          <a:prstGeom prst="rect">
            <a:avLst/>
          </a:prstGeom>
          <a:noFill/>
        </p:spPr>
        <p:txBody>
          <a:bodyPr wrap="none" rtlCol="0">
            <a:spAutoFit/>
          </a:bodyPr>
          <a:lstStyle/>
          <a:p>
            <a:r>
              <a:rPr lang="en-US" i="1" dirty="0" smtClean="0"/>
              <a:t>f</a:t>
            </a:r>
            <a:r>
              <a:rPr lang="en-US" i="1" baseline="-25000" dirty="0" smtClean="0"/>
              <a:t>1</a:t>
            </a:r>
          </a:p>
          <a:p>
            <a:r>
              <a:rPr lang="en-US" i="1" dirty="0" smtClean="0"/>
              <a:t>f</a:t>
            </a:r>
            <a:r>
              <a:rPr lang="en-US" i="1" baseline="-25000" dirty="0" smtClean="0"/>
              <a:t>2</a:t>
            </a:r>
          </a:p>
        </p:txBody>
      </p:sp>
      <p:cxnSp>
        <p:nvCxnSpPr>
          <p:cNvPr id="21" name="Straight Arrow Connector 20"/>
          <p:cNvCxnSpPr/>
          <p:nvPr/>
        </p:nvCxnSpPr>
        <p:spPr>
          <a:xfrm>
            <a:off x="2133600" y="2970212"/>
            <a:ext cx="457200" cy="1588"/>
          </a:xfrm>
          <a:prstGeom prst="straightConnector1">
            <a:avLst/>
          </a:prstGeom>
          <a:ln>
            <a:solidFill>
              <a:srgbClr val="06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6096"/>
            <a:ext cx="9144000" cy="1007234"/>
          </a:xfrm>
          <a:solidFill>
            <a:srgbClr val="FFFF00"/>
          </a:solidFill>
        </p:spPr>
        <p:txBody>
          <a:bodyPr/>
          <a:lstStyle/>
          <a:p>
            <a:pPr eaLnBrk="1" hangingPunct="1"/>
            <a:r>
              <a:rPr lang="en-US" sz="4000" dirty="0" smtClean="0"/>
              <a:t>Product Term Sharing</a:t>
            </a:r>
          </a:p>
        </p:txBody>
      </p:sp>
      <p:sp>
        <p:nvSpPr>
          <p:cNvPr id="9" name="Slide Number Placeholder 8"/>
          <p:cNvSpPr>
            <a:spLocks noGrp="1"/>
          </p:cNvSpPr>
          <p:nvPr>
            <p:ph type="sldNum" sz="quarter" idx="12"/>
          </p:nvPr>
        </p:nvSpPr>
        <p:spPr/>
        <p:txBody>
          <a:bodyPr/>
          <a:lstStyle/>
          <a:p>
            <a:pPr>
              <a:defRPr/>
            </a:pPr>
            <a:fld id="{31B1CAF5-2799-477C-81AD-06CD670F26A3}" type="slidenum">
              <a:rPr lang="en-US" smtClean="0"/>
              <a:pPr>
                <a:defRPr/>
              </a:pPr>
              <a:t>63</a:t>
            </a:fld>
            <a:endParaRPr lang="en-US"/>
          </a:p>
        </p:txBody>
      </p:sp>
      <p:pic>
        <p:nvPicPr>
          <p:cNvPr id="17410" name="Picture 2"/>
          <p:cNvPicPr>
            <a:picLocks noChangeAspect="1" noChangeArrowheads="1"/>
          </p:cNvPicPr>
          <p:nvPr/>
        </p:nvPicPr>
        <p:blipFill>
          <a:blip r:embed="rId2"/>
          <a:srcRect/>
          <a:stretch>
            <a:fillRect/>
          </a:stretch>
        </p:blipFill>
        <p:spPr bwMode="auto">
          <a:xfrm>
            <a:off x="457200" y="1371600"/>
            <a:ext cx="4286250" cy="2190750"/>
          </a:xfrm>
          <a:prstGeom prst="rect">
            <a:avLst/>
          </a:prstGeom>
          <a:noFill/>
          <a:ln w="9525">
            <a:noFill/>
            <a:miter lim="800000"/>
            <a:headEnd/>
            <a:tailEnd/>
          </a:ln>
          <a:effectLst/>
        </p:spPr>
      </p:pic>
      <p:pic>
        <p:nvPicPr>
          <p:cNvPr id="17411" name="Picture 3"/>
          <p:cNvPicPr>
            <a:picLocks noChangeAspect="1" noChangeArrowheads="1"/>
          </p:cNvPicPr>
          <p:nvPr/>
        </p:nvPicPr>
        <p:blipFill>
          <a:blip r:embed="rId3"/>
          <a:srcRect/>
          <a:stretch>
            <a:fillRect/>
          </a:stretch>
        </p:blipFill>
        <p:spPr bwMode="auto">
          <a:xfrm>
            <a:off x="5410200" y="1676400"/>
            <a:ext cx="2971800" cy="2001263"/>
          </a:xfrm>
          <a:prstGeom prst="rect">
            <a:avLst/>
          </a:prstGeom>
          <a:noFill/>
          <a:ln w="9525">
            <a:noFill/>
            <a:miter lim="800000"/>
            <a:headEnd/>
            <a:tailEnd/>
          </a:ln>
          <a:effectLst/>
        </p:spPr>
      </p:pic>
      <p:sp>
        <p:nvSpPr>
          <p:cNvPr id="12" name="TextBox 11"/>
          <p:cNvSpPr txBox="1"/>
          <p:nvPr/>
        </p:nvSpPr>
        <p:spPr>
          <a:xfrm>
            <a:off x="1371600" y="1219200"/>
            <a:ext cx="6643806" cy="369332"/>
          </a:xfrm>
          <a:prstGeom prst="rect">
            <a:avLst/>
          </a:prstGeom>
          <a:noFill/>
        </p:spPr>
        <p:txBody>
          <a:bodyPr wrap="none" rtlCol="0">
            <a:spAutoFit/>
          </a:bodyPr>
          <a:lstStyle/>
          <a:p>
            <a:r>
              <a:rPr lang="en-US" sz="1800" dirty="0" smtClean="0">
                <a:latin typeface="+mn-lt"/>
              </a:rPr>
              <a:t>May Result in K-Maps Different from Optimizing Separate Functions</a:t>
            </a:r>
            <a:endParaRPr lang="en-US" sz="1800" dirty="0">
              <a:latin typeface="+mn-lt"/>
            </a:endParaRPr>
          </a:p>
        </p:txBody>
      </p:sp>
      <p:pic>
        <p:nvPicPr>
          <p:cNvPr id="13" name="Picture 3" descr="056"/>
          <p:cNvPicPr>
            <a:picLocks noChangeAspect="1" noChangeArrowheads="1"/>
          </p:cNvPicPr>
          <p:nvPr/>
        </p:nvPicPr>
        <p:blipFill>
          <a:blip r:embed="rId4"/>
          <a:srcRect b="32672"/>
          <a:stretch>
            <a:fillRect/>
          </a:stretch>
        </p:blipFill>
        <p:spPr bwMode="auto">
          <a:xfrm>
            <a:off x="152400" y="4048125"/>
            <a:ext cx="8915400" cy="2124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3048"/>
            <a:ext cx="9067800" cy="1143000"/>
          </a:xfrm>
          <a:solidFill>
            <a:srgbClr val="FFFF00"/>
          </a:solidFill>
        </p:spPr>
        <p:txBody>
          <a:bodyPr/>
          <a:lstStyle/>
          <a:p>
            <a:pPr eaLnBrk="1" hangingPunct="1"/>
            <a:r>
              <a:rPr lang="en-US" dirty="0" smtClean="0"/>
              <a:t>K-Maps: </a:t>
            </a:r>
            <a:r>
              <a:rPr lang="en-US" b="1" dirty="0" smtClean="0">
                <a:solidFill>
                  <a:srgbClr val="FF0000"/>
                </a:solidFill>
                <a:effectLst>
                  <a:outerShdw blurRad="38100" dist="38100" dir="2700000" algn="tl">
                    <a:srgbClr val="000000">
                      <a:alpha val="43137"/>
                    </a:srgbClr>
                  </a:outerShdw>
                </a:effectLst>
              </a:rPr>
              <a:t>Caveats</a:t>
            </a:r>
            <a:r>
              <a:rPr lang="en-US" dirty="0" smtClean="0"/>
              <a:t>!</a:t>
            </a:r>
          </a:p>
        </p:txBody>
      </p:sp>
      <p:sp>
        <p:nvSpPr>
          <p:cNvPr id="45059" name="Rectangle 4"/>
          <p:cNvSpPr>
            <a:spLocks noGrp="1" noChangeArrowheads="1"/>
          </p:cNvSpPr>
          <p:nvPr>
            <p:ph type="body" idx="1"/>
          </p:nvPr>
        </p:nvSpPr>
        <p:spPr>
          <a:xfrm>
            <a:off x="228600" y="1319784"/>
            <a:ext cx="8839200" cy="4114800"/>
          </a:xfrm>
        </p:spPr>
        <p:txBody>
          <a:bodyPr/>
          <a:lstStyle/>
          <a:p>
            <a:pPr eaLnBrk="1" hangingPunct="1">
              <a:lnSpc>
                <a:spcPct val="90000"/>
              </a:lnSpc>
            </a:pPr>
            <a:r>
              <a:rPr lang="en-US" sz="2800" dirty="0" smtClean="0"/>
              <a:t>Empty K-Map must be </a:t>
            </a:r>
            <a:r>
              <a:rPr lang="en-US" sz="2800" dirty="0" smtClean="0">
                <a:solidFill>
                  <a:srgbClr val="FF0000"/>
                </a:solidFill>
              </a:rPr>
              <a:t>constructed correctly</a:t>
            </a:r>
          </a:p>
          <a:p>
            <a:pPr lvl="1" eaLnBrk="1" hangingPunct="1">
              <a:lnSpc>
                <a:spcPct val="90000"/>
              </a:lnSpc>
            </a:pPr>
            <a:r>
              <a:rPr lang="en-US" sz="2400" dirty="0" smtClean="0"/>
              <a:t>Gray Code: Adjacent cells differ in only one variable</a:t>
            </a:r>
          </a:p>
          <a:p>
            <a:pPr eaLnBrk="1" hangingPunct="1">
              <a:lnSpc>
                <a:spcPct val="90000"/>
              </a:lnSpc>
            </a:pPr>
            <a:endParaRPr lang="en-US" sz="2800" dirty="0" smtClean="0"/>
          </a:p>
          <a:p>
            <a:pPr eaLnBrk="1" hangingPunct="1">
              <a:lnSpc>
                <a:spcPct val="90000"/>
              </a:lnSpc>
            </a:pPr>
            <a:r>
              <a:rPr lang="en-US" sz="2800" dirty="0" smtClean="0"/>
              <a:t>K-Map </a:t>
            </a:r>
            <a:r>
              <a:rPr lang="en-US" sz="2800" dirty="0" smtClean="0"/>
              <a:t>must be </a:t>
            </a:r>
            <a:r>
              <a:rPr lang="en-US" sz="2800" dirty="0" smtClean="0">
                <a:solidFill>
                  <a:srgbClr val="FF0000"/>
                </a:solidFill>
              </a:rPr>
              <a:t>plotted correctly</a:t>
            </a:r>
          </a:p>
          <a:p>
            <a:pPr lvl="1" eaLnBrk="1" hangingPunct="1">
              <a:lnSpc>
                <a:spcPct val="90000"/>
              </a:lnSpc>
            </a:pPr>
            <a:r>
              <a:rPr lang="en-US" sz="2400" dirty="0" err="1" smtClean="0"/>
              <a:t>Minterms</a:t>
            </a:r>
            <a:r>
              <a:rPr lang="en-US" sz="2400" dirty="0" smtClean="0"/>
              <a:t> from truth table or compact form</a:t>
            </a:r>
          </a:p>
          <a:p>
            <a:pPr lvl="1" eaLnBrk="1" hangingPunct="1">
              <a:lnSpc>
                <a:spcPct val="90000"/>
              </a:lnSpc>
            </a:pPr>
            <a:r>
              <a:rPr lang="en-US" sz="2400" dirty="0" err="1" smtClean="0"/>
              <a:t>Minterms</a:t>
            </a:r>
            <a:r>
              <a:rPr lang="en-US" sz="2400" dirty="0" smtClean="0"/>
              <a:t> from partially reduced expressions</a:t>
            </a:r>
          </a:p>
          <a:p>
            <a:pPr eaLnBrk="1" hangingPunct="1">
              <a:lnSpc>
                <a:spcPct val="90000"/>
              </a:lnSpc>
            </a:pPr>
            <a:endParaRPr lang="en-US" sz="2800" dirty="0" smtClean="0"/>
          </a:p>
          <a:p>
            <a:pPr eaLnBrk="1" hangingPunct="1">
              <a:lnSpc>
                <a:spcPct val="90000"/>
              </a:lnSpc>
            </a:pPr>
            <a:r>
              <a:rPr lang="en-US" sz="2800" dirty="0" smtClean="0"/>
              <a:t>K-Map </a:t>
            </a:r>
            <a:r>
              <a:rPr lang="en-US" sz="2800" dirty="0" smtClean="0"/>
              <a:t>must be </a:t>
            </a:r>
            <a:r>
              <a:rPr lang="en-US" sz="2800" dirty="0" smtClean="0">
                <a:solidFill>
                  <a:srgbClr val="FF0000"/>
                </a:solidFill>
              </a:rPr>
              <a:t>circled correctly</a:t>
            </a:r>
          </a:p>
          <a:p>
            <a:pPr lvl="1" eaLnBrk="1" hangingPunct="1">
              <a:lnSpc>
                <a:spcPct val="90000"/>
              </a:lnSpc>
            </a:pPr>
            <a:r>
              <a:rPr lang="en-US" sz="2400" dirty="0" smtClean="0"/>
              <a:t>Start with smallest cubes first!</a:t>
            </a:r>
          </a:p>
          <a:p>
            <a:pPr lvl="1" eaLnBrk="1" hangingPunct="1">
              <a:lnSpc>
                <a:spcPct val="90000"/>
              </a:lnSpc>
            </a:pPr>
            <a:r>
              <a:rPr lang="en-US" sz="2400" dirty="0" smtClean="0"/>
              <a:t>Remember that K-Maps “wrap” at edges</a:t>
            </a:r>
          </a:p>
          <a:p>
            <a:pPr eaLnBrk="1" hangingPunct="1">
              <a:lnSpc>
                <a:spcPct val="90000"/>
              </a:lnSpc>
            </a:pPr>
            <a:endParaRPr lang="en-US" sz="2800" dirty="0" smtClean="0"/>
          </a:p>
          <a:p>
            <a:pPr eaLnBrk="1" hangingPunct="1">
              <a:lnSpc>
                <a:spcPct val="90000"/>
              </a:lnSpc>
            </a:pPr>
            <a:r>
              <a:rPr lang="en-US" sz="2800" dirty="0" smtClean="0"/>
              <a:t>Use </a:t>
            </a:r>
            <a:r>
              <a:rPr lang="en-US" sz="2800" dirty="0" smtClean="0">
                <a:solidFill>
                  <a:srgbClr val="FF0000"/>
                </a:solidFill>
              </a:rPr>
              <a:t>1s for F</a:t>
            </a:r>
            <a:r>
              <a:rPr lang="en-US" sz="2800" dirty="0" smtClean="0"/>
              <a:t>, 0s for F</a:t>
            </a:r>
          </a:p>
          <a:p>
            <a:pPr lvl="1" eaLnBrk="1" hangingPunct="1">
              <a:lnSpc>
                <a:spcPct val="90000"/>
              </a:lnSpc>
            </a:pPr>
            <a:endParaRPr lang="en-US" sz="2400" dirty="0" smtClean="0"/>
          </a:p>
        </p:txBody>
      </p:sp>
      <p:sp>
        <p:nvSpPr>
          <p:cNvPr id="45060" name="Line 5"/>
          <p:cNvSpPr>
            <a:spLocks noChangeShapeType="1"/>
          </p:cNvSpPr>
          <p:nvPr/>
        </p:nvSpPr>
        <p:spPr bwMode="auto">
          <a:xfrm>
            <a:off x="3352800" y="6172200"/>
            <a:ext cx="228600" cy="0"/>
          </a:xfrm>
          <a:prstGeom prst="line">
            <a:avLst/>
          </a:prstGeom>
          <a:noFill/>
          <a:ln w="28575">
            <a:solidFill>
              <a:schemeClr val="tx1"/>
            </a:solidFill>
            <a:round/>
            <a:headEnd/>
            <a:tailEnd/>
          </a:ln>
        </p:spPr>
        <p:txBody>
          <a:bodyPr/>
          <a:lstStyle/>
          <a:p>
            <a:endParaRPr lang="en-US"/>
          </a:p>
        </p:txBody>
      </p:sp>
      <p:sp>
        <p:nvSpPr>
          <p:cNvPr id="5" name="Slide Number Placeholder 4"/>
          <p:cNvSpPr>
            <a:spLocks noGrp="1"/>
          </p:cNvSpPr>
          <p:nvPr>
            <p:ph type="sldNum" sz="quarter" idx="12"/>
          </p:nvPr>
        </p:nvSpPr>
        <p:spPr/>
        <p:txBody>
          <a:bodyPr/>
          <a:lstStyle/>
          <a:p>
            <a:pPr>
              <a:defRPr/>
            </a:pPr>
            <a:fld id="{8675C7FF-0B9C-462F-ACAD-8169683D639C}" type="slidenum">
              <a:rPr lang="en-US" smtClean="0"/>
              <a:pPr>
                <a:defRPr/>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r>
              <a:rPr lang="en-US" dirty="0" smtClean="0"/>
              <a:t>Sources</a:t>
            </a:r>
            <a:endParaRPr lang="en-US" dirty="0"/>
          </a:p>
        </p:txBody>
      </p:sp>
      <p:sp>
        <p:nvSpPr>
          <p:cNvPr id="2051" name="Rectangle 3"/>
          <p:cNvSpPr>
            <a:spLocks noGrp="1" noChangeArrowheads="1"/>
          </p:cNvSpPr>
          <p:nvPr>
            <p:ph type="subTitle" idx="1"/>
          </p:nvPr>
        </p:nvSpPr>
        <p:spPr/>
        <p:txBody>
          <a:bodyPr/>
          <a:lstStyle/>
          <a:p>
            <a:endParaRPr lang="en-US" sz="1800" dirty="0"/>
          </a:p>
          <a:p>
            <a:r>
              <a:rPr lang="en-US" sz="1800" dirty="0"/>
              <a:t>Prof. Mark G. </a:t>
            </a:r>
            <a:r>
              <a:rPr lang="en-US" sz="1800" dirty="0" smtClean="0"/>
              <a:t>Faust</a:t>
            </a:r>
          </a:p>
          <a:p>
            <a:r>
              <a:rPr lang="en-US" sz="1800" dirty="0" smtClean="0"/>
              <a:t>John </a:t>
            </a:r>
            <a:r>
              <a:rPr lang="en-US" sz="1800" dirty="0" err="1" smtClean="0"/>
              <a:t>Wakerly</a:t>
            </a:r>
            <a:endParaRPr lang="en-US" sz="1800" dirty="0"/>
          </a:p>
          <a:p>
            <a:endParaRPr lang="en-US" sz="1800" dirty="0"/>
          </a:p>
        </p:txBody>
      </p:sp>
    </p:spTree>
    <p:extLst>
      <p:ext uri="{BB962C8B-B14F-4D97-AF65-F5344CB8AC3E}">
        <p14:creationId xmlns:p14="http://schemas.microsoft.com/office/powerpoint/2010/main" val="4068269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685800" y="0"/>
            <a:ext cx="7772400" cy="1143000"/>
          </a:xfrm>
        </p:spPr>
        <p:txBody>
          <a:bodyPr/>
          <a:lstStyle/>
          <a:p>
            <a:r>
              <a:rPr lang="en-US"/>
              <a:t>Minterms</a:t>
            </a:r>
          </a:p>
        </p:txBody>
      </p:sp>
      <p:pic>
        <p:nvPicPr>
          <p:cNvPr id="175107" name="Picture 3" descr="12"/>
          <p:cNvPicPr>
            <a:picLocks noChangeAspect="1" noChangeArrowheads="1"/>
          </p:cNvPicPr>
          <p:nvPr/>
        </p:nvPicPr>
        <p:blipFill>
          <a:blip r:embed="rId3"/>
          <a:srcRect b="12381"/>
          <a:stretch>
            <a:fillRect/>
          </a:stretch>
        </p:blipFill>
        <p:spPr bwMode="auto">
          <a:xfrm>
            <a:off x="0" y="1066800"/>
            <a:ext cx="9144000" cy="4762500"/>
          </a:xfrm>
          <a:prstGeom prst="rect">
            <a:avLst/>
          </a:prstGeom>
          <a:noFill/>
        </p:spPr>
      </p:pic>
      <p:sp>
        <p:nvSpPr>
          <p:cNvPr id="6" name="Slide Number Placeholder 5"/>
          <p:cNvSpPr>
            <a:spLocks noGrp="1"/>
          </p:cNvSpPr>
          <p:nvPr>
            <p:ph type="sldNum" sz="quarter" idx="12"/>
          </p:nvPr>
        </p:nvSpPr>
        <p:spPr/>
        <p:txBody>
          <a:bodyPr/>
          <a:lstStyle/>
          <a:p>
            <a:fld id="{E3946F7A-511C-4648-B2F5-555E2F5549C0}" type="slidenum">
              <a:rPr lang="en-US" smtClean="0"/>
              <a:pPr/>
              <a:t>7</a:t>
            </a:fld>
            <a:endParaRPr lang="en-US"/>
          </a:p>
        </p:txBody>
      </p:sp>
    </p:spTree>
    <p:extLst>
      <p:ext uri="{BB962C8B-B14F-4D97-AF65-F5344CB8AC3E}">
        <p14:creationId xmlns:p14="http://schemas.microsoft.com/office/powerpoint/2010/main" val="4183869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5" name="Text Box 7"/>
          <p:cNvSpPr txBox="1">
            <a:spLocks noChangeArrowheads="1"/>
          </p:cNvSpPr>
          <p:nvPr/>
        </p:nvSpPr>
        <p:spPr bwMode="auto">
          <a:xfrm>
            <a:off x="219075" y="1676400"/>
            <a:ext cx="9010800" cy="4893647"/>
          </a:xfrm>
          <a:prstGeom prst="rect">
            <a:avLst/>
          </a:prstGeom>
          <a:noFill/>
          <a:ln w="9525">
            <a:noFill/>
            <a:miter lim="800000"/>
            <a:headEnd/>
            <a:tailEnd/>
          </a:ln>
          <a:effectLst/>
        </p:spPr>
        <p:txBody>
          <a:bodyPr wrap="none">
            <a:spAutoFit/>
          </a:bodyPr>
          <a:lstStyle/>
          <a:p>
            <a:r>
              <a:rPr lang="en-US" sz="2800" dirty="0"/>
              <a:t>F(A,B) = F(0,0)</a:t>
            </a:r>
            <a:r>
              <a:rPr lang="en-US" sz="2800" dirty="0">
                <a:latin typeface="Symbol" pitchFamily="18" charset="2"/>
              </a:rPr>
              <a:t>×</a:t>
            </a:r>
            <a:r>
              <a:rPr lang="en-US" sz="2800" dirty="0">
                <a:solidFill>
                  <a:srgbClr val="00B050"/>
                </a:solidFill>
              </a:rPr>
              <a:t>A</a:t>
            </a:r>
            <a:r>
              <a:rPr lang="en-US" sz="2800" dirty="0">
                <a:solidFill>
                  <a:srgbClr val="00B050"/>
                </a:solidFill>
                <a:latin typeface="Symbol" pitchFamily="18" charset="2"/>
              </a:rPr>
              <a:t>×</a:t>
            </a:r>
            <a:r>
              <a:rPr lang="en-US" sz="2800" dirty="0">
                <a:solidFill>
                  <a:srgbClr val="00B050"/>
                </a:solidFill>
              </a:rPr>
              <a:t>B</a:t>
            </a:r>
            <a:r>
              <a:rPr lang="en-US" sz="2800" dirty="0"/>
              <a:t> + F(0,1)</a:t>
            </a:r>
            <a:r>
              <a:rPr lang="en-US" sz="2800" dirty="0">
                <a:latin typeface="Symbol" pitchFamily="18" charset="2"/>
              </a:rPr>
              <a:t>×</a:t>
            </a:r>
            <a:r>
              <a:rPr lang="en-US" sz="2800" dirty="0">
                <a:solidFill>
                  <a:srgbClr val="00B0F0"/>
                </a:solidFill>
              </a:rPr>
              <a:t>A</a:t>
            </a:r>
            <a:r>
              <a:rPr lang="en-US" sz="2800" dirty="0">
                <a:solidFill>
                  <a:srgbClr val="00B0F0"/>
                </a:solidFill>
                <a:latin typeface="Symbol" pitchFamily="18" charset="2"/>
              </a:rPr>
              <a:t>×</a:t>
            </a:r>
            <a:r>
              <a:rPr lang="en-US" sz="2800" dirty="0">
                <a:solidFill>
                  <a:srgbClr val="00B0F0"/>
                </a:solidFill>
              </a:rPr>
              <a:t>B</a:t>
            </a:r>
            <a:r>
              <a:rPr lang="en-US" sz="2800" dirty="0"/>
              <a:t> + F(1,0)</a:t>
            </a:r>
            <a:r>
              <a:rPr lang="en-US" sz="2800" dirty="0">
                <a:latin typeface="Symbol" pitchFamily="18" charset="2"/>
              </a:rPr>
              <a:t>×</a:t>
            </a:r>
            <a:r>
              <a:rPr lang="en-US" sz="2800" dirty="0">
                <a:solidFill>
                  <a:srgbClr val="FF0000"/>
                </a:solidFill>
              </a:rPr>
              <a:t>A</a:t>
            </a:r>
            <a:r>
              <a:rPr lang="en-US" sz="2800" dirty="0">
                <a:solidFill>
                  <a:srgbClr val="FF0000"/>
                </a:solidFill>
                <a:latin typeface="Symbol" pitchFamily="18" charset="2"/>
              </a:rPr>
              <a:t>×</a:t>
            </a:r>
            <a:r>
              <a:rPr lang="en-US" sz="2800" dirty="0">
                <a:solidFill>
                  <a:srgbClr val="FF0000"/>
                </a:solidFill>
              </a:rPr>
              <a:t>B</a:t>
            </a:r>
            <a:r>
              <a:rPr lang="en-US" sz="2800" dirty="0"/>
              <a:t> + F(1,1)</a:t>
            </a:r>
            <a:r>
              <a:rPr lang="en-US" sz="2800" dirty="0">
                <a:latin typeface="Symbol" pitchFamily="18" charset="2"/>
              </a:rPr>
              <a:t>×</a:t>
            </a:r>
            <a:r>
              <a:rPr lang="en-US" sz="2800" dirty="0"/>
              <a:t>A</a:t>
            </a:r>
            <a:r>
              <a:rPr lang="en-US" sz="2800" dirty="0">
                <a:latin typeface="Symbol" pitchFamily="18" charset="2"/>
              </a:rPr>
              <a:t>×</a:t>
            </a:r>
            <a:r>
              <a:rPr lang="en-US" sz="2800" dirty="0"/>
              <a:t>B</a:t>
            </a:r>
          </a:p>
          <a:p>
            <a:r>
              <a:rPr lang="en-US" sz="2800" dirty="0"/>
              <a:t>             = </a:t>
            </a:r>
            <a:r>
              <a:rPr lang="en-US" sz="3200" dirty="0">
                <a:latin typeface="Symbol" pitchFamily="18" charset="2"/>
              </a:rPr>
              <a:t>S</a:t>
            </a:r>
            <a:r>
              <a:rPr lang="en-US" sz="3200" baseline="30000" dirty="0"/>
              <a:t>3</a:t>
            </a:r>
            <a:r>
              <a:rPr lang="en-US" sz="3200" baseline="-25000" dirty="0"/>
              <a:t>i=0  </a:t>
            </a:r>
            <a:r>
              <a:rPr lang="en-US" sz="3200" dirty="0"/>
              <a:t>(F</a:t>
            </a:r>
            <a:r>
              <a:rPr lang="en-US" sz="3200" baseline="-25000" dirty="0"/>
              <a:t>i </a:t>
            </a:r>
            <a:r>
              <a:rPr lang="en-US" sz="3200" dirty="0">
                <a:latin typeface="Symbol" pitchFamily="18" charset="2"/>
              </a:rPr>
              <a:t>× </a:t>
            </a:r>
            <a:r>
              <a:rPr lang="en-US" sz="3200" dirty="0"/>
              <a:t>m</a:t>
            </a:r>
            <a:r>
              <a:rPr lang="en-US" sz="3200" baseline="-25000" dirty="0"/>
              <a:t>i</a:t>
            </a:r>
            <a:r>
              <a:rPr lang="en-US" sz="3200" dirty="0"/>
              <a:t>)</a:t>
            </a:r>
          </a:p>
          <a:p>
            <a:r>
              <a:rPr lang="en-US" sz="3200" dirty="0"/>
              <a:t>	  = 0</a:t>
            </a:r>
            <a:r>
              <a:rPr lang="en-US" sz="3200" baseline="-25000" dirty="0"/>
              <a:t> </a:t>
            </a:r>
            <a:r>
              <a:rPr lang="en-US" sz="3200" dirty="0">
                <a:latin typeface="Symbol" pitchFamily="18" charset="2"/>
              </a:rPr>
              <a:t>× </a:t>
            </a:r>
            <a:r>
              <a:rPr lang="en-US" sz="3200" dirty="0">
                <a:solidFill>
                  <a:srgbClr val="00B050"/>
                </a:solidFill>
              </a:rPr>
              <a:t>m</a:t>
            </a:r>
            <a:r>
              <a:rPr lang="en-US" sz="3200" baseline="-25000" dirty="0">
                <a:solidFill>
                  <a:srgbClr val="00B050"/>
                </a:solidFill>
              </a:rPr>
              <a:t>0</a:t>
            </a:r>
            <a:r>
              <a:rPr lang="en-US" sz="3200" dirty="0"/>
              <a:t> + 1</a:t>
            </a:r>
            <a:r>
              <a:rPr lang="en-US" sz="3200" baseline="-25000" dirty="0"/>
              <a:t> </a:t>
            </a:r>
            <a:r>
              <a:rPr lang="en-US" sz="3200" dirty="0">
                <a:latin typeface="Symbol" pitchFamily="18" charset="2"/>
              </a:rPr>
              <a:t>×</a:t>
            </a:r>
            <a:r>
              <a:rPr lang="en-US" sz="3200" dirty="0"/>
              <a:t> </a:t>
            </a:r>
            <a:r>
              <a:rPr lang="en-US" sz="3200" dirty="0">
                <a:solidFill>
                  <a:srgbClr val="00B0F0"/>
                </a:solidFill>
              </a:rPr>
              <a:t>m</a:t>
            </a:r>
            <a:r>
              <a:rPr lang="en-US" sz="3200" baseline="-25000" dirty="0">
                <a:solidFill>
                  <a:srgbClr val="00B0F0"/>
                </a:solidFill>
              </a:rPr>
              <a:t>1</a:t>
            </a:r>
            <a:r>
              <a:rPr lang="en-US" sz="3200" dirty="0"/>
              <a:t> + 1</a:t>
            </a:r>
            <a:r>
              <a:rPr lang="en-US" sz="3200" baseline="-25000" dirty="0"/>
              <a:t> </a:t>
            </a:r>
            <a:r>
              <a:rPr lang="en-US" sz="3200" dirty="0">
                <a:latin typeface="Symbol" pitchFamily="18" charset="2"/>
              </a:rPr>
              <a:t>× </a:t>
            </a:r>
            <a:r>
              <a:rPr lang="en-US" sz="3200" dirty="0">
                <a:solidFill>
                  <a:srgbClr val="FF0000"/>
                </a:solidFill>
              </a:rPr>
              <a:t>m</a:t>
            </a:r>
            <a:r>
              <a:rPr lang="en-US" sz="3200" baseline="-25000" dirty="0">
                <a:solidFill>
                  <a:srgbClr val="FF0000"/>
                </a:solidFill>
              </a:rPr>
              <a:t>2</a:t>
            </a:r>
            <a:r>
              <a:rPr lang="en-US" sz="3200" dirty="0"/>
              <a:t> + 1</a:t>
            </a:r>
            <a:r>
              <a:rPr lang="en-US" sz="3200" baseline="-25000" dirty="0"/>
              <a:t> </a:t>
            </a:r>
            <a:r>
              <a:rPr lang="en-US" sz="3200" dirty="0">
                <a:latin typeface="Symbol" pitchFamily="18" charset="2"/>
              </a:rPr>
              <a:t>× </a:t>
            </a:r>
            <a:r>
              <a:rPr lang="en-US" sz="3200" dirty="0"/>
              <a:t>m</a:t>
            </a:r>
            <a:r>
              <a:rPr lang="en-US" sz="3200" baseline="-25000" dirty="0"/>
              <a:t>3</a:t>
            </a:r>
          </a:p>
          <a:p>
            <a:r>
              <a:rPr lang="en-US" sz="3200" baseline="-25000" dirty="0"/>
              <a:t>	   </a:t>
            </a:r>
            <a:r>
              <a:rPr lang="en-US" sz="3200" dirty="0"/>
              <a:t>= m</a:t>
            </a:r>
            <a:r>
              <a:rPr lang="en-US" sz="3200" baseline="-25000" dirty="0"/>
              <a:t>1</a:t>
            </a:r>
            <a:r>
              <a:rPr lang="en-US" sz="3200" dirty="0"/>
              <a:t> + m</a:t>
            </a:r>
            <a:r>
              <a:rPr lang="en-US" sz="3200" baseline="-25000" dirty="0"/>
              <a:t>2</a:t>
            </a:r>
            <a:r>
              <a:rPr lang="en-US" sz="3200" dirty="0"/>
              <a:t> + m</a:t>
            </a:r>
            <a:r>
              <a:rPr lang="en-US" sz="3200" baseline="-25000" dirty="0"/>
              <a:t>3</a:t>
            </a:r>
            <a:endParaRPr lang="en-US" sz="3200" dirty="0"/>
          </a:p>
          <a:p>
            <a:r>
              <a:rPr lang="en-US" sz="3200" dirty="0"/>
              <a:t>	  </a:t>
            </a:r>
            <a:r>
              <a:rPr lang="en-US" sz="2800" dirty="0"/>
              <a:t>= </a:t>
            </a:r>
            <a:r>
              <a:rPr lang="en-US" sz="3200" dirty="0">
                <a:latin typeface="Symbol" pitchFamily="18" charset="2"/>
              </a:rPr>
              <a:t>S</a:t>
            </a:r>
            <a:r>
              <a:rPr lang="en-US" sz="3200" baseline="-25000" dirty="0"/>
              <a:t> </a:t>
            </a:r>
            <a:r>
              <a:rPr lang="en-US" sz="3200" dirty="0"/>
              <a:t>m(1,2,3)</a:t>
            </a:r>
          </a:p>
          <a:p>
            <a:r>
              <a:rPr lang="en-US" sz="3200" dirty="0"/>
              <a:t>	  = </a:t>
            </a:r>
            <a:r>
              <a:rPr lang="en-US" sz="3200" dirty="0">
                <a:latin typeface="Symbol" pitchFamily="18" charset="2"/>
              </a:rPr>
              <a:t>S</a:t>
            </a:r>
            <a:r>
              <a:rPr lang="en-US" sz="3200" baseline="-25000" dirty="0"/>
              <a:t> </a:t>
            </a:r>
            <a:r>
              <a:rPr lang="en-US" sz="3200" dirty="0"/>
              <a:t>(1,2,3)</a:t>
            </a:r>
          </a:p>
          <a:p>
            <a:endParaRPr lang="en-US" sz="3200" dirty="0"/>
          </a:p>
          <a:p>
            <a:endParaRPr lang="en-US" sz="3200" dirty="0"/>
          </a:p>
          <a:p>
            <a:endParaRPr lang="en-US" sz="3200" dirty="0"/>
          </a:p>
          <a:p>
            <a:endParaRPr lang="en-US" sz="2800" dirty="0"/>
          </a:p>
        </p:txBody>
      </p:sp>
      <p:sp>
        <p:nvSpPr>
          <p:cNvPr id="176130" name="Rectangle 2"/>
          <p:cNvSpPr>
            <a:spLocks noGrp="1" noChangeArrowheads="1"/>
          </p:cNvSpPr>
          <p:nvPr>
            <p:ph type="title"/>
          </p:nvPr>
        </p:nvSpPr>
        <p:spPr>
          <a:xfrm>
            <a:off x="0" y="-47625"/>
            <a:ext cx="9144000" cy="1143000"/>
          </a:xfrm>
          <a:solidFill>
            <a:srgbClr val="FFFF00"/>
          </a:solidFill>
        </p:spPr>
        <p:txBody>
          <a:bodyPr/>
          <a:lstStyle/>
          <a:p>
            <a:r>
              <a:rPr lang="en-US" dirty="0"/>
              <a:t>Compact </a:t>
            </a:r>
            <a:r>
              <a:rPr lang="en-US" dirty="0" err="1"/>
              <a:t>Minterm</a:t>
            </a:r>
            <a:r>
              <a:rPr lang="en-US" dirty="0"/>
              <a:t> Form</a:t>
            </a:r>
          </a:p>
        </p:txBody>
      </p:sp>
      <p:sp>
        <p:nvSpPr>
          <p:cNvPr id="176131" name="Text Box 3"/>
          <p:cNvSpPr txBox="1">
            <a:spLocks noChangeArrowheads="1"/>
          </p:cNvSpPr>
          <p:nvPr/>
        </p:nvSpPr>
        <p:spPr bwMode="auto">
          <a:xfrm>
            <a:off x="6172200" y="6400800"/>
            <a:ext cx="1925638" cy="457200"/>
          </a:xfrm>
          <a:prstGeom prst="rect">
            <a:avLst/>
          </a:prstGeom>
          <a:noFill/>
          <a:ln w="9525">
            <a:noFill/>
            <a:miter lim="800000"/>
            <a:headEnd/>
            <a:tailEnd/>
          </a:ln>
          <a:effectLst/>
        </p:spPr>
        <p:txBody>
          <a:bodyPr wrap="none">
            <a:spAutoFit/>
          </a:bodyPr>
          <a:lstStyle/>
          <a:p>
            <a:pPr algn="ctr"/>
            <a:r>
              <a:rPr lang="en-US">
                <a:solidFill>
                  <a:schemeClr val="accent2"/>
                </a:solidFill>
              </a:rPr>
              <a:t>OR truth table</a:t>
            </a:r>
          </a:p>
        </p:txBody>
      </p:sp>
      <p:sp>
        <p:nvSpPr>
          <p:cNvPr id="176132" name="Text Box 4"/>
          <p:cNvSpPr txBox="1">
            <a:spLocks noChangeArrowheads="1"/>
          </p:cNvSpPr>
          <p:nvPr/>
        </p:nvSpPr>
        <p:spPr bwMode="auto">
          <a:xfrm>
            <a:off x="5715000" y="3581400"/>
            <a:ext cx="3733800" cy="2647950"/>
          </a:xfrm>
          <a:prstGeom prst="rect">
            <a:avLst/>
          </a:prstGeom>
          <a:noFill/>
          <a:ln w="9525">
            <a:noFill/>
            <a:miter lim="800000"/>
            <a:headEnd/>
            <a:tailEnd/>
          </a:ln>
          <a:effectLst/>
        </p:spPr>
        <p:txBody>
          <a:bodyPr>
            <a:spAutoFit/>
          </a:bodyPr>
          <a:lstStyle/>
          <a:p>
            <a:pPr marL="457200" indent="-457200">
              <a:spcBef>
                <a:spcPct val="50000"/>
              </a:spcBef>
            </a:pPr>
            <a:r>
              <a:rPr lang="en-US"/>
              <a:t>A     B       F(A,B) </a:t>
            </a:r>
          </a:p>
          <a:p>
            <a:pPr marL="457200" indent="-457200">
              <a:spcBef>
                <a:spcPct val="50000"/>
              </a:spcBef>
            </a:pPr>
            <a:r>
              <a:rPr lang="en-US"/>
              <a:t>0       0          0  = F(0,0)</a:t>
            </a:r>
          </a:p>
          <a:p>
            <a:pPr marL="457200" indent="-457200">
              <a:spcBef>
                <a:spcPct val="50000"/>
              </a:spcBef>
            </a:pPr>
            <a:r>
              <a:rPr lang="en-US"/>
              <a:t>0       1          1  = F(0,1)</a:t>
            </a:r>
          </a:p>
          <a:p>
            <a:pPr marL="457200" indent="-457200">
              <a:spcBef>
                <a:spcPct val="50000"/>
              </a:spcBef>
            </a:pPr>
            <a:r>
              <a:rPr lang="en-US"/>
              <a:t>1       0          1  = F(1,0)</a:t>
            </a:r>
          </a:p>
          <a:p>
            <a:pPr marL="457200" indent="-457200">
              <a:spcBef>
                <a:spcPct val="50000"/>
              </a:spcBef>
            </a:pPr>
            <a:r>
              <a:rPr lang="en-US"/>
              <a:t>1       1          1  = F(1,1)</a:t>
            </a:r>
          </a:p>
        </p:txBody>
      </p:sp>
      <p:sp>
        <p:nvSpPr>
          <p:cNvPr id="176133" name="Line 5"/>
          <p:cNvSpPr>
            <a:spLocks noChangeShapeType="1"/>
          </p:cNvSpPr>
          <p:nvPr/>
        </p:nvSpPr>
        <p:spPr bwMode="auto">
          <a:xfrm>
            <a:off x="6934200" y="3581400"/>
            <a:ext cx="0" cy="2667000"/>
          </a:xfrm>
          <a:prstGeom prst="line">
            <a:avLst/>
          </a:prstGeom>
          <a:noFill/>
          <a:ln w="38100">
            <a:solidFill>
              <a:schemeClr val="accent2"/>
            </a:solidFill>
            <a:round/>
            <a:headEnd/>
            <a:tailEnd/>
          </a:ln>
          <a:effectLst/>
        </p:spPr>
        <p:txBody>
          <a:bodyPr/>
          <a:lstStyle/>
          <a:p>
            <a:endParaRPr lang="en-US"/>
          </a:p>
        </p:txBody>
      </p:sp>
      <p:sp>
        <p:nvSpPr>
          <p:cNvPr id="176134" name="Line 6"/>
          <p:cNvSpPr>
            <a:spLocks noChangeShapeType="1"/>
          </p:cNvSpPr>
          <p:nvPr/>
        </p:nvSpPr>
        <p:spPr bwMode="auto">
          <a:xfrm>
            <a:off x="5867400" y="4114800"/>
            <a:ext cx="3048000" cy="0"/>
          </a:xfrm>
          <a:prstGeom prst="line">
            <a:avLst/>
          </a:prstGeom>
          <a:noFill/>
          <a:ln w="38100">
            <a:solidFill>
              <a:schemeClr val="accent2"/>
            </a:solidFill>
            <a:round/>
            <a:headEnd/>
            <a:tailEnd/>
          </a:ln>
          <a:effectLst/>
        </p:spPr>
        <p:txBody>
          <a:bodyPr/>
          <a:lstStyle/>
          <a:p>
            <a:endParaRPr lang="en-US"/>
          </a:p>
        </p:txBody>
      </p:sp>
      <p:sp>
        <p:nvSpPr>
          <p:cNvPr id="176140" name="Line 12"/>
          <p:cNvSpPr>
            <a:spLocks noChangeShapeType="1"/>
          </p:cNvSpPr>
          <p:nvPr/>
        </p:nvSpPr>
        <p:spPr bwMode="auto">
          <a:xfrm>
            <a:off x="2667000" y="1720850"/>
            <a:ext cx="228600" cy="0"/>
          </a:xfrm>
          <a:prstGeom prst="line">
            <a:avLst/>
          </a:prstGeom>
          <a:noFill/>
          <a:ln w="28575">
            <a:solidFill>
              <a:schemeClr val="tx1"/>
            </a:solidFill>
            <a:round/>
            <a:headEnd/>
            <a:tailEnd/>
          </a:ln>
          <a:effectLst/>
        </p:spPr>
        <p:txBody>
          <a:bodyPr/>
          <a:lstStyle/>
          <a:p>
            <a:endParaRPr lang="en-US"/>
          </a:p>
        </p:txBody>
      </p:sp>
      <p:sp>
        <p:nvSpPr>
          <p:cNvPr id="176141" name="Line 13"/>
          <p:cNvSpPr>
            <a:spLocks noChangeShapeType="1"/>
          </p:cNvSpPr>
          <p:nvPr/>
        </p:nvSpPr>
        <p:spPr bwMode="auto">
          <a:xfrm>
            <a:off x="3048000" y="1720850"/>
            <a:ext cx="228600" cy="0"/>
          </a:xfrm>
          <a:prstGeom prst="line">
            <a:avLst/>
          </a:prstGeom>
          <a:noFill/>
          <a:ln w="28575">
            <a:solidFill>
              <a:schemeClr val="tx1"/>
            </a:solidFill>
            <a:round/>
            <a:headEnd/>
            <a:tailEnd/>
          </a:ln>
          <a:effectLst/>
        </p:spPr>
        <p:txBody>
          <a:bodyPr/>
          <a:lstStyle/>
          <a:p>
            <a:endParaRPr lang="en-US"/>
          </a:p>
        </p:txBody>
      </p:sp>
      <p:sp>
        <p:nvSpPr>
          <p:cNvPr id="176142" name="Line 14"/>
          <p:cNvSpPr>
            <a:spLocks noChangeShapeType="1"/>
          </p:cNvSpPr>
          <p:nvPr/>
        </p:nvSpPr>
        <p:spPr bwMode="auto">
          <a:xfrm>
            <a:off x="4648200" y="1720850"/>
            <a:ext cx="228600" cy="0"/>
          </a:xfrm>
          <a:prstGeom prst="line">
            <a:avLst/>
          </a:prstGeom>
          <a:noFill/>
          <a:ln w="28575">
            <a:solidFill>
              <a:schemeClr val="tx1"/>
            </a:solidFill>
            <a:round/>
            <a:headEnd/>
            <a:tailEnd/>
          </a:ln>
          <a:effectLst/>
        </p:spPr>
        <p:txBody>
          <a:bodyPr/>
          <a:lstStyle/>
          <a:p>
            <a:endParaRPr lang="en-US"/>
          </a:p>
        </p:txBody>
      </p:sp>
      <p:sp>
        <p:nvSpPr>
          <p:cNvPr id="176143" name="Line 15"/>
          <p:cNvSpPr>
            <a:spLocks noChangeShapeType="1"/>
          </p:cNvSpPr>
          <p:nvPr/>
        </p:nvSpPr>
        <p:spPr bwMode="auto">
          <a:xfrm>
            <a:off x="6858000" y="1720850"/>
            <a:ext cx="228600" cy="0"/>
          </a:xfrm>
          <a:prstGeom prst="line">
            <a:avLst/>
          </a:prstGeom>
          <a:noFill/>
          <a:ln w="28575">
            <a:solidFill>
              <a:schemeClr val="tx1"/>
            </a:solidFill>
            <a:round/>
            <a:headEnd/>
            <a:tailEnd/>
          </a:ln>
          <a:effectLst/>
        </p:spPr>
        <p:txBody>
          <a:bodyPr/>
          <a:lstStyle/>
          <a:p>
            <a:endParaRPr lang="en-US"/>
          </a:p>
        </p:txBody>
      </p:sp>
      <p:sp>
        <p:nvSpPr>
          <p:cNvPr id="14" name="Slide Number Placeholder 13"/>
          <p:cNvSpPr>
            <a:spLocks noGrp="1"/>
          </p:cNvSpPr>
          <p:nvPr>
            <p:ph type="sldNum" sz="quarter" idx="12"/>
          </p:nvPr>
        </p:nvSpPr>
        <p:spPr/>
        <p:txBody>
          <a:bodyPr/>
          <a:lstStyle/>
          <a:p>
            <a:fld id="{E3946F7A-511C-4648-B2F5-555E2F5549C0}"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685800" y="0"/>
            <a:ext cx="7772400" cy="1143000"/>
          </a:xfrm>
        </p:spPr>
        <p:txBody>
          <a:bodyPr/>
          <a:lstStyle/>
          <a:p>
            <a:r>
              <a:rPr lang="en-US"/>
              <a:t>Minterms</a:t>
            </a:r>
          </a:p>
        </p:txBody>
      </p:sp>
      <p:pic>
        <p:nvPicPr>
          <p:cNvPr id="179203" name="Picture 3" descr="12"/>
          <p:cNvPicPr>
            <a:picLocks noChangeAspect="1" noChangeArrowheads="1"/>
          </p:cNvPicPr>
          <p:nvPr/>
        </p:nvPicPr>
        <p:blipFill>
          <a:blip r:embed="rId2"/>
          <a:srcRect b="12381"/>
          <a:stretch>
            <a:fillRect/>
          </a:stretch>
        </p:blipFill>
        <p:spPr bwMode="auto">
          <a:xfrm>
            <a:off x="0" y="1066800"/>
            <a:ext cx="9144000" cy="4762500"/>
          </a:xfrm>
          <a:prstGeom prst="rect">
            <a:avLst/>
          </a:prstGeom>
          <a:noFill/>
        </p:spPr>
      </p:pic>
      <p:sp>
        <p:nvSpPr>
          <p:cNvPr id="179204" name="Rectangle 4"/>
          <p:cNvSpPr>
            <a:spLocks noChangeArrowheads="1"/>
          </p:cNvSpPr>
          <p:nvPr/>
        </p:nvSpPr>
        <p:spPr bwMode="auto">
          <a:xfrm>
            <a:off x="1447800" y="5867400"/>
            <a:ext cx="1914525" cy="579438"/>
          </a:xfrm>
          <a:prstGeom prst="rect">
            <a:avLst/>
          </a:prstGeom>
          <a:noFill/>
          <a:ln w="9525">
            <a:noFill/>
            <a:miter lim="800000"/>
            <a:headEnd/>
            <a:tailEnd/>
          </a:ln>
          <a:effectLst/>
        </p:spPr>
        <p:txBody>
          <a:bodyPr wrap="none">
            <a:spAutoFit/>
          </a:bodyPr>
          <a:lstStyle/>
          <a:p>
            <a:pPr algn="ctr"/>
            <a:r>
              <a:rPr lang="en-US" sz="3200">
                <a:latin typeface="Symbol" pitchFamily="18" charset="2"/>
              </a:rPr>
              <a:t>S (3,5,6,7)</a:t>
            </a:r>
          </a:p>
        </p:txBody>
      </p:sp>
      <p:sp>
        <p:nvSpPr>
          <p:cNvPr id="7" name="Slide Number Placeholder 6"/>
          <p:cNvSpPr>
            <a:spLocks noGrp="1"/>
          </p:cNvSpPr>
          <p:nvPr>
            <p:ph type="sldNum" sz="quarter" idx="12"/>
          </p:nvPr>
        </p:nvSpPr>
        <p:spPr/>
        <p:txBody>
          <a:bodyPr/>
          <a:lstStyle/>
          <a:p>
            <a:fld id="{E3946F7A-511C-4648-B2F5-555E2F5549C0}"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21058</TotalTime>
  <Words>2628</Words>
  <Application>Microsoft Office PowerPoint</Application>
  <PresentationFormat>On-screen Show (4:3)</PresentationFormat>
  <Paragraphs>525</Paragraphs>
  <Slides>65</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Calibri</vt:lpstr>
      <vt:lpstr>Courier New</vt:lpstr>
      <vt:lpstr>Symbol</vt:lpstr>
      <vt:lpstr>Times New Roman</vt:lpstr>
      <vt:lpstr>Wingdings</vt:lpstr>
      <vt:lpstr>Default Design</vt:lpstr>
      <vt:lpstr>Lecture 5</vt:lpstr>
      <vt:lpstr>Boolean Equations</vt:lpstr>
      <vt:lpstr>Obtaining a Boolean Equation</vt:lpstr>
      <vt:lpstr>Deriving Boolean Equations</vt:lpstr>
      <vt:lpstr>Obtaining SOP Forms of Functions</vt:lpstr>
      <vt:lpstr>Minterms and Maxterms</vt:lpstr>
      <vt:lpstr>Minterms</vt:lpstr>
      <vt:lpstr>Compact Minterm Form</vt:lpstr>
      <vt:lpstr>Minterms</vt:lpstr>
      <vt:lpstr>Generalized Compact Minterm Form</vt:lpstr>
      <vt:lpstr>Obtaining POS Forms of Functions</vt:lpstr>
      <vt:lpstr>Maxterms</vt:lpstr>
      <vt:lpstr>Compact Maxterm Form</vt:lpstr>
      <vt:lpstr>Maxterms</vt:lpstr>
      <vt:lpstr>Generalized Compact Maxterm Form</vt:lpstr>
      <vt:lpstr>Relationship Between Minterms and Maxterms</vt:lpstr>
      <vt:lpstr>PowerPoint Presentation</vt:lpstr>
      <vt:lpstr>PowerPoint Presentation</vt:lpstr>
      <vt:lpstr>Function Minimization: Reduce Number of  Literals and Terms</vt:lpstr>
      <vt:lpstr>Function Minimization: Reduce Number of  Literals and Terms</vt:lpstr>
      <vt:lpstr>Karnaugh Maps</vt:lpstr>
      <vt:lpstr>Karnaugh (K) Maps</vt:lpstr>
      <vt:lpstr>K-Maps</vt:lpstr>
      <vt:lpstr>K-Maps</vt:lpstr>
      <vt:lpstr>K-Maps</vt:lpstr>
      <vt:lpstr>K-Maps</vt:lpstr>
      <vt:lpstr>K-Maps</vt:lpstr>
      <vt:lpstr>K-Maps</vt:lpstr>
      <vt:lpstr>My Preference…</vt:lpstr>
      <vt:lpstr>Plotting Functions in K-Maps</vt:lpstr>
      <vt:lpstr>Plotting Functions in K-Maps</vt:lpstr>
      <vt:lpstr>Don’t Care Outputs</vt:lpstr>
      <vt:lpstr>Don’t Care Outputs</vt:lpstr>
      <vt:lpstr>Don’t Care Outputs Compact Minterm and Maxterm Form</vt:lpstr>
      <vt:lpstr>Plotting K-Maps with Xs</vt:lpstr>
      <vt:lpstr>Plotting K-Maps from functions in partially reduced form</vt:lpstr>
      <vt:lpstr>Plotting K-Maps from functions in partially reduced form</vt:lpstr>
      <vt:lpstr>K-Maps for functions of 5 variables</vt:lpstr>
      <vt:lpstr>K-Maps for functions of 5 variables</vt:lpstr>
      <vt:lpstr>Using K-Maps to Reduce Functions</vt:lpstr>
      <vt:lpstr>Using K-Maps to Reduce Functions</vt:lpstr>
      <vt:lpstr>Using K-Maps to Reduce Functions</vt:lpstr>
      <vt:lpstr>Using K-Maps to Reduce Functions</vt:lpstr>
      <vt:lpstr>Using K-Maps to Reduce Functions</vt:lpstr>
      <vt:lpstr>Using K-Maps to Reduce Functions</vt:lpstr>
      <vt:lpstr>Using K-Maps to Reduce Functions</vt:lpstr>
      <vt:lpstr>K-Maps (Some Terminology)</vt:lpstr>
      <vt:lpstr>K-Map with only essential prime implicants</vt:lpstr>
      <vt:lpstr>K-Map with no essential prime implicants</vt:lpstr>
      <vt:lpstr>K-Map with no essential prime implicants</vt:lpstr>
      <vt:lpstr>K-Map with no essential prime implicants: alternative!</vt:lpstr>
      <vt:lpstr>Covering Order is Essential</vt:lpstr>
      <vt:lpstr>Using K-Maps to Reduce Functions</vt:lpstr>
      <vt:lpstr>Using K-Maps to Reduce Functions</vt:lpstr>
      <vt:lpstr>Using K-Maps to Reduce Functions</vt:lpstr>
      <vt:lpstr>Using K-Maps to Reduce Functions</vt:lpstr>
      <vt:lpstr>Using K-Maps to Reduce Functions</vt:lpstr>
      <vt:lpstr>Using K-Maps to Reduce Functions</vt:lpstr>
      <vt:lpstr>Using K-Maps to Reduce Functions</vt:lpstr>
      <vt:lpstr>K-Maps for functions of 5 variables</vt:lpstr>
      <vt:lpstr>Ecotopia Revisited</vt:lpstr>
      <vt:lpstr>Circuits with Multiple Outputs Product Term Sharing</vt:lpstr>
      <vt:lpstr>Product Term Sharing</vt:lpstr>
      <vt:lpstr>K-Maps: Caveats!</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171</dc:title>
  <dc:creator>Mark G. Faust</dc:creator>
  <cp:lastModifiedBy>mperkows</cp:lastModifiedBy>
  <cp:revision>354</cp:revision>
  <dcterms:created xsi:type="dcterms:W3CDTF">2004-07-30T14:54:42Z</dcterms:created>
  <dcterms:modified xsi:type="dcterms:W3CDTF">2017-03-26T21:25:00Z</dcterms:modified>
</cp:coreProperties>
</file>